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04" r:id="rId3"/>
  </p:sldMasterIdLst>
  <p:notesMasterIdLst>
    <p:notesMasterId r:id="rId15"/>
  </p:notesMasterIdLst>
  <p:sldIdLst>
    <p:sldId id="257" r:id="rId4"/>
    <p:sldId id="258" r:id="rId5"/>
    <p:sldId id="264" r:id="rId6"/>
    <p:sldId id="259" r:id="rId7"/>
    <p:sldId id="260" r:id="rId8"/>
    <p:sldId id="261" r:id="rId9"/>
    <p:sldId id="266" r:id="rId10"/>
    <p:sldId id="267" r:id="rId11"/>
    <p:sldId id="270" r:id="rId12"/>
    <p:sldId id="271"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6" d="100"/>
          <a:sy n="96" d="100"/>
        </p:scale>
        <p:origin x="3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65C1AD-C031-4984-BE33-3F9386AFFBCD}" type="datetimeFigureOut">
              <a:rPr lang="en-US" smtClean="0"/>
              <a:t>6/4/2018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D0F2BB-6A6A-47D6-BC11-5D4C02588C1E}" type="slidenum">
              <a:rPr lang="en-US" smtClean="0"/>
              <a:t>‹#›</a:t>
            </a:fld>
            <a:endParaRPr lang="en-US"/>
          </a:p>
        </p:txBody>
      </p:sp>
    </p:spTree>
    <p:extLst>
      <p:ext uri="{BB962C8B-B14F-4D97-AF65-F5344CB8AC3E}">
        <p14:creationId xmlns:p14="http://schemas.microsoft.com/office/powerpoint/2010/main" val="2962087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honeregistration.microsoft.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icrosoft.sharepoint.com/sites/itweb/securelogon/Pages/FAQ.aspx"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IMPORTANT NOTE: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Ready will utilize Windows 10 and the new </a:t>
            </a:r>
            <a:r>
              <a:rPr lang="en-US" sz="900" u="sng" kern="1200" dirty="0">
                <a:solidFill>
                  <a:schemeClr val="tx1"/>
                </a:solidFill>
                <a:effectLst/>
                <a:latin typeface="Segoe UI Light" pitchFamily="34" charset="0"/>
                <a:ea typeface="+mn-ea"/>
                <a:cs typeface="+mn-cs"/>
              </a:rPr>
              <a:t>PowerPoint 2016</a:t>
            </a:r>
            <a:r>
              <a:rPr lang="en-US" sz="900" kern="1200" dirty="0">
                <a:solidFill>
                  <a:schemeClr val="tx1"/>
                </a:solidFill>
                <a:effectLst/>
                <a:latin typeface="Segoe UI Light" pitchFamily="34" charset="0"/>
                <a:ea typeface="+mn-ea"/>
                <a:cs typeface="+mn-cs"/>
              </a:rPr>
              <a:t>, as well as </a:t>
            </a:r>
            <a:r>
              <a:rPr lang="en-US" sz="900" u="sng" kern="1200" dirty="0">
                <a:solidFill>
                  <a:schemeClr val="tx1"/>
                </a:solidFill>
                <a:effectLst/>
                <a:latin typeface="Segoe UI Light" pitchFamily="34" charset="0"/>
                <a:ea typeface="+mn-ea"/>
                <a:cs typeface="+mn-cs"/>
              </a:rPr>
              <a:t>PowerPoint 2013</a:t>
            </a:r>
            <a:r>
              <a:rPr lang="en-US" sz="900" kern="1200" dirty="0">
                <a:solidFill>
                  <a:schemeClr val="tx1"/>
                </a:solidFill>
                <a:effectLst/>
                <a:latin typeface="Segoe UI Light" pitchFamily="34" charset="0"/>
                <a:ea typeface="+mn-ea"/>
                <a:cs typeface="+mn-cs"/>
              </a:rPr>
              <a:t> on </a:t>
            </a:r>
            <a:r>
              <a:rPr lang="en-US" sz="900" b="1" kern="1200" dirty="0">
                <a:solidFill>
                  <a:schemeClr val="tx1"/>
                </a:solidFill>
                <a:effectLst/>
                <a:latin typeface="Segoe UI Light" pitchFamily="34" charset="0"/>
                <a:ea typeface="+mn-ea"/>
                <a:cs typeface="+mn-cs"/>
              </a:rPr>
              <a:t>all</a:t>
            </a:r>
            <a:r>
              <a:rPr lang="en-US" sz="900" kern="1200" dirty="0">
                <a:solidFill>
                  <a:schemeClr val="tx1"/>
                </a:solidFill>
                <a:effectLst/>
                <a:latin typeface="Segoe UI Light" pitchFamily="34" charset="0"/>
                <a:ea typeface="+mn-ea"/>
                <a:cs typeface="+mn-cs"/>
              </a:rPr>
              <a:t> event machines. Please build your slides utilizing the appropriate Template and utilize the version of PowerPoint that works best.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Windows 10 devices now connect remotely through VPN using the PIN with Passport for Work. Speakers needing to use VPN in a demo, will need to have registered for Phone Authentication at </a:t>
            </a:r>
            <a:r>
              <a:rPr lang="en-US" sz="900" u="sng" kern="1200" dirty="0">
                <a:solidFill>
                  <a:schemeClr val="tx1"/>
                </a:solidFill>
                <a:effectLst/>
                <a:latin typeface="Segoe UI Light" pitchFamily="34" charset="0"/>
                <a:ea typeface="+mn-ea"/>
                <a:cs typeface="+mn-cs"/>
                <a:hlinkClick r:id="rId3"/>
              </a:rPr>
              <a:t>https://phoneregistration.microsoft.com</a:t>
            </a:r>
            <a:r>
              <a:rPr lang="en-US" sz="900" kern="1200" dirty="0">
                <a:solidFill>
                  <a:schemeClr val="tx1"/>
                </a:solidFill>
                <a:effectLst/>
                <a:latin typeface="Segoe UI Light" pitchFamily="34" charset="0"/>
                <a:ea typeface="+mn-ea"/>
                <a:cs typeface="+mn-cs"/>
              </a:rPr>
              <a:t>. Additional details are also available here: </a:t>
            </a:r>
            <a:r>
              <a:rPr lang="en-US" sz="900" u="sng" kern="1200" dirty="0">
                <a:solidFill>
                  <a:schemeClr val="tx1"/>
                </a:solidFill>
                <a:effectLst/>
                <a:latin typeface="Segoe UI Light" pitchFamily="34" charset="0"/>
                <a:ea typeface="+mn-ea"/>
                <a:cs typeface="+mn-cs"/>
                <a:hlinkClick r:id="rId4"/>
              </a:rPr>
              <a:t>https://microsoft.sharepoint.com/sites/itweb/securelogon/Pages/FAQ.aspx</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22:28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7402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3200" dirty="0"/>
              <a:t>Object Level Tiering</a:t>
            </a:r>
          </a:p>
          <a:p>
            <a:pPr marL="228600" lvl="1" indent="0">
              <a:buNone/>
            </a:pPr>
            <a:r>
              <a:rPr lang="en-US" sz="2400" dirty="0"/>
              <a:t>Individual blobs can move between tiers</a:t>
            </a:r>
          </a:p>
          <a:p>
            <a:pPr marL="228600" lvl="1" indent="0">
              <a:buNone/>
            </a:pPr>
            <a:r>
              <a:rPr lang="en-US" sz="2400" dirty="0"/>
              <a:t>All tiers of blobs co-exist in a storage account </a:t>
            </a:r>
          </a:p>
          <a:p>
            <a:pPr marL="0" indent="0">
              <a:buNone/>
            </a:pPr>
            <a:r>
              <a:rPr lang="en-US" sz="3200" dirty="0"/>
              <a:t>New Storage Tier – Archive Storage</a:t>
            </a:r>
          </a:p>
          <a:p>
            <a:pPr marL="228600" lvl="1" indent="0">
              <a:buNone/>
            </a:pPr>
            <a:r>
              <a:rPr lang="en-US" sz="2400" dirty="0"/>
              <a:t>Cold storage for long term data</a:t>
            </a:r>
          </a:p>
          <a:p>
            <a:pPr marL="228600" lvl="1" indent="0">
              <a:buNone/>
            </a:pPr>
            <a:r>
              <a:rPr lang="en-US" sz="2400" dirty="0"/>
              <a:t>Retrieval latency is hours</a:t>
            </a:r>
          </a:p>
          <a:p>
            <a:pPr marL="0" indent="0">
              <a:buNone/>
            </a:pPr>
            <a:r>
              <a:rPr lang="en-US" sz="3200" dirty="0"/>
              <a:t>Consistent API among Storage tiers</a:t>
            </a:r>
          </a:p>
          <a:p>
            <a:pPr marL="228600" lvl="1" indent="0">
              <a:buNone/>
            </a:pPr>
            <a:r>
              <a:rPr lang="en-US" sz="2400" dirty="0"/>
              <a:t>Access through Blob REST API</a:t>
            </a:r>
          </a:p>
          <a:p>
            <a:pPr marL="228600" lvl="1" indent="0">
              <a:buNone/>
            </a:pPr>
            <a:r>
              <a:rPr lang="en-US" sz="2400" dirty="0"/>
              <a:t>Support direct writes to Archive</a:t>
            </a:r>
          </a:p>
          <a:p>
            <a:pPr marL="228600" lvl="1" indent="0">
              <a:buNone/>
            </a:pPr>
            <a:endParaRPr lang="en-US" sz="2400" dirty="0"/>
          </a:p>
          <a:p>
            <a:pPr marL="0" indent="0">
              <a:buFont typeface="Wingdings" panose="05000000000000000000" pitchFamily="2" charset="2"/>
              <a:buNone/>
            </a:pPr>
            <a:r>
              <a:rPr lang="en-US" sz="2800" b="1" u="sng" dirty="0"/>
              <a:t>Azure Managed Disks for DR</a:t>
            </a:r>
          </a:p>
          <a:p>
            <a:pPr marL="0" indent="0">
              <a:buNone/>
            </a:pPr>
            <a:r>
              <a:rPr lang="en-US" sz="2800" dirty="0"/>
              <a:t>Simple - Abstracts storage accounts from customers </a:t>
            </a:r>
          </a:p>
          <a:p>
            <a:pPr marL="0" indent="0">
              <a:buNone/>
            </a:pPr>
            <a:r>
              <a:rPr lang="en-US" sz="2800" dirty="0"/>
              <a:t>Granular access control – Top level ARM resource, apply Azure RBAC </a:t>
            </a:r>
          </a:p>
          <a:p>
            <a:pPr marL="0" indent="0">
              <a:buNone/>
            </a:pPr>
            <a:r>
              <a:rPr lang="en-US" sz="2800" dirty="0"/>
              <a:t>Storage account limits do not apply – No throttling due to storage account IOPS limits</a:t>
            </a:r>
          </a:p>
          <a:p>
            <a:pPr marL="0" indent="0">
              <a:buNone/>
            </a:pPr>
            <a:r>
              <a:rPr lang="en-US" sz="2800" dirty="0"/>
              <a:t>Big scale -  20,000 disks per region per subscription</a:t>
            </a:r>
          </a:p>
          <a:p>
            <a:pPr marL="0" indent="0">
              <a:buNone/>
            </a:pPr>
            <a:r>
              <a:rPr lang="en-US" sz="2800" dirty="0"/>
              <a:t>Better Storage Resiliency -  Prevents single points of failure due to storage </a:t>
            </a:r>
          </a:p>
          <a:p>
            <a:pPr marL="228600" lvl="1" indent="0">
              <a:buNone/>
            </a:pPr>
            <a:endParaRPr lang="en-US" sz="2400" dirty="0"/>
          </a:p>
          <a:p>
            <a:r>
              <a:rPr lang="en-US" dirty="0"/>
              <a:t>Limitless storage accounts</a:t>
            </a:r>
          </a:p>
          <a:p>
            <a:r>
              <a:rPr lang="en-US" dirty="0"/>
              <a:t>Significant increase in size and performance and we are just getting started!</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606C1F-8314-48C5-ABBA-1EE1036239A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 22:28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3368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2660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Windows Azure Backup</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D82C76-7E01-4000-90AF-87ABA149C241}"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3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sz="800" b="1" baseline="0">
              <a:gradFill>
                <a:gsLst>
                  <a:gs pos="0">
                    <a:srgbClr val="FFFFFF"/>
                  </a:gs>
                  <a:gs pos="100000">
                    <a:srgbClr val="FFFFFF"/>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55E08-3764-4D19-B667-F589F1C89A4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582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5B439-13D7-45BE-8E3A-80072C67429B}"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 22:28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77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2352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685758" rtl="0" eaLnBrk="1" fontAlgn="auto" latinLnBrk="0" hangingPunct="1">
              <a:lnSpc>
                <a:spcPct val="90000"/>
              </a:lnSpc>
              <a:spcBef>
                <a:spcPts val="0"/>
              </a:spcBef>
              <a:spcAft>
                <a:spcPts val="250"/>
              </a:spcAft>
              <a:buClrTx/>
              <a:buSzTx/>
              <a:buFontTx/>
              <a:buNone/>
              <a:tabLst/>
              <a:defRPr/>
            </a:pPr>
            <a:endParaRPr lang="en-US" sz="800" b="1" baseline="0" dirty="0">
              <a:gradFill>
                <a:gsLst>
                  <a:gs pos="0">
                    <a:srgbClr val="FFFFFF"/>
                  </a:gs>
                  <a:gs pos="100000">
                    <a:srgbClr val="FFFFFF"/>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55E08-3764-4D19-B667-F589F1C89A4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59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 22:28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4547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 22:28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70489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Master" Target="../slideMasters/slideMaster2.xml"/><Relationship Id="rId5" Type="http://schemas.openxmlformats.org/officeDocument/2006/relationships/tags" Target="../tags/tag4.xml"/><Relationship Id="rId4" Type="http://schemas.openxmlformats.org/officeDocument/2006/relationships/tags" Target="../tags/tag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15360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7902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2443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0104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2591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9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7822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14367" rtl="0" eaLnBrk="1" fontAlgn="auto" latinLnBrk="0" hangingPunct="1">
              <a:lnSpc>
                <a:spcPct val="90000"/>
              </a:lnSpc>
              <a:spcBef>
                <a:spcPts val="1176"/>
              </a:spcBef>
              <a:spcAft>
                <a:spcPts val="588"/>
              </a:spcAft>
              <a:buClrTx/>
              <a:buSzTx/>
              <a:buFontTx/>
              <a:buNone/>
              <a:tabLst/>
              <a:defRPr/>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share this video with non-FTE personnel</a:t>
            </a:r>
            <a:endPar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2374313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177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69549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25055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810305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9961491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832949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57326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40281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90041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931019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69883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80814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89766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01006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90490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01643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5503141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32772022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073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67268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461982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554942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894665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93" y="1593"/>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7" imgW="270" imgH="270" progId="TCLayout.ActiveDocument.1">
                  <p:embed/>
                </p:oleObj>
              </mc:Choice>
              <mc:Fallback>
                <p:oleObj name="think-cell Slide" r:id="rId7" imgW="270" imgH="270" progId="TCLayout.ActiveDocument.1">
                  <p:embed/>
                  <p:pic>
                    <p:nvPicPr>
                      <p:cNvPr id="3" name="Object 2" hidden="1"/>
                      <p:cNvPicPr/>
                      <p:nvPr/>
                    </p:nvPicPr>
                    <p:blipFill>
                      <a:blip r:embed="rId8"/>
                      <a:stretch>
                        <a:fillRect/>
                      </a:stretch>
                    </p:blipFill>
                    <p:spPr>
                      <a:xfrm>
                        <a:off x="1593" y="1593"/>
                        <a:ext cx="1587" cy="1587"/>
                      </a:xfrm>
                      <a:prstGeom prst="rect">
                        <a:avLst/>
                      </a:prstGeom>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2" y="1524001"/>
            <a:ext cx="10668000" cy="2055306"/>
          </a:xfrm>
          <a:prstGeom prst="rect">
            <a:avLst/>
          </a:prstGeom>
        </p:spPr>
        <p:txBody>
          <a:bodyPr/>
          <a:lstStyle>
            <a:lvl1pPr marL="0" indent="0">
              <a:buNone/>
              <a:defRPr>
                <a:solidFill>
                  <a:schemeClr val="tx1"/>
                </a:solidFill>
                <a:latin typeface="Segoe UI"/>
                <a:cs typeface="Segoe UI"/>
                <a:sym typeface="Segoe UI"/>
              </a:defRPr>
            </a:lvl1pPr>
            <a:lvl2pPr marL="281426" indent="0">
              <a:buNone/>
              <a:defRPr>
                <a:solidFill>
                  <a:schemeClr val="tx1"/>
                </a:solidFill>
                <a:latin typeface="Segoe UI"/>
                <a:cs typeface="Segoe UI"/>
                <a:sym typeface="Segoe UI"/>
              </a:defRPr>
            </a:lvl2pPr>
            <a:lvl3pPr marL="587959" indent="0">
              <a:buNone/>
              <a:defRPr>
                <a:solidFill>
                  <a:schemeClr val="tx1"/>
                </a:solidFill>
                <a:latin typeface="Segoe UI"/>
                <a:cs typeface="Segoe UI"/>
                <a:sym typeface="Segoe UI"/>
              </a:defRPr>
            </a:lvl3pPr>
            <a:lvl4pPr marL="869385" indent="0">
              <a:buNone/>
              <a:defRPr>
                <a:solidFill>
                  <a:schemeClr val="tx1"/>
                </a:solidFill>
                <a:latin typeface="Segoe UI"/>
                <a:cs typeface="Segoe UI"/>
                <a:sym typeface="Segoe UI"/>
              </a:defRPr>
            </a:lvl4pPr>
            <a:lvl5pPr marL="1104568"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0"/>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426" indent="0">
              <a:buNone/>
              <a:defRPr/>
            </a:lvl2pPr>
            <a:lvl3pPr marL="587959" indent="0">
              <a:buNone/>
              <a:defRPr/>
            </a:lvl3pPr>
            <a:lvl4pPr marL="869385" indent="0">
              <a:buNone/>
              <a:defRPr/>
            </a:lvl4pPr>
            <a:lvl5pPr marL="1104568" indent="0">
              <a:buNone/>
              <a:defRPr/>
            </a:lvl5pPr>
          </a:lstStyle>
          <a:p>
            <a:pPr lvl="0"/>
            <a:r>
              <a:rPr lang="en-US"/>
              <a:t>Click to add subtitle</a:t>
            </a:r>
          </a:p>
        </p:txBody>
      </p:sp>
    </p:spTree>
    <p:extLst>
      <p:ext uri="{BB962C8B-B14F-4D97-AF65-F5344CB8AC3E}">
        <p14:creationId xmlns:p14="http://schemas.microsoft.com/office/powerpoint/2010/main" val="20482503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3"/>
              </a:lnSpc>
              <a:defRPr sz="5684"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3" y="6437242"/>
            <a:ext cx="3859607" cy="134483"/>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367171" y="6437242"/>
            <a:ext cx="555596" cy="134483"/>
          </a:xfrm>
          <a:prstGeom prst="rect">
            <a:avLst/>
          </a:prstGeom>
        </p:spPr>
        <p:txBody>
          <a:bodyPr/>
          <a:lstStyle/>
          <a:p>
            <a:fld id="{27258FFF-F925-446B-8502-81C933981705}" type="slidenum">
              <a:rPr lang="en-US" smtClean="0"/>
              <a:pPr/>
              <a:t>‹#›</a:t>
            </a:fld>
            <a:endParaRPr lang="en-US"/>
          </a:p>
        </p:txBody>
      </p:sp>
    </p:spTree>
    <p:extLst>
      <p:ext uri="{BB962C8B-B14F-4D97-AF65-F5344CB8AC3E}">
        <p14:creationId xmlns:p14="http://schemas.microsoft.com/office/powerpoint/2010/main" val="16948269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1841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 (Optional)</a:t>
            </a:r>
          </a:p>
        </p:txBody>
      </p:sp>
      <p:sp>
        <p:nvSpPr>
          <p:cNvPr id="3" name="Picture Placeholder 2"/>
          <p:cNvSpPr>
            <a:spLocks noGrp="1"/>
          </p:cNvSpPr>
          <p:nvPr>
            <p:ph type="pic" sz="quarter" idx="11" hasCustomPrompt="1"/>
          </p:nvPr>
        </p:nvSpPr>
        <p:spPr>
          <a:xfrm>
            <a:off x="1926128" y="2246651"/>
            <a:ext cx="1381125" cy="1381125"/>
          </a:xfrm>
        </p:spPr>
        <p:txBody>
          <a:bodyPr/>
          <a:lstStyle>
            <a:lvl1pPr marL="0" indent="0">
              <a:buNone/>
              <a:defRPr/>
            </a:lvl1pPr>
          </a:lstStyle>
          <a:p>
            <a:r>
              <a:rPr lang="en-US" dirty="0"/>
              <a:t>icon</a:t>
            </a:r>
          </a:p>
        </p:txBody>
      </p:sp>
      <p:cxnSp>
        <p:nvCxnSpPr>
          <p:cNvPr id="5" name="Straight Connector 4"/>
          <p:cNvCxnSpPr/>
          <p:nvPr userDrawn="1"/>
        </p:nvCxnSpPr>
        <p:spPr>
          <a:xfrm>
            <a:off x="1176828" y="3881337"/>
            <a:ext cx="287938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176828" y="4105275"/>
            <a:ext cx="2879725" cy="2255838"/>
          </a:xfrm>
        </p:spPr>
        <p:txBody>
          <a:bodyPr/>
          <a:lstStyle>
            <a:lvl1pPr marL="0" indent="0">
              <a:buNone/>
              <a:defRPr/>
            </a:lvl1pPr>
          </a:lstStyle>
          <a:p>
            <a:pPr lvl="0"/>
            <a:r>
              <a:rPr lang="en-US" dirty="0"/>
              <a:t>Click to edit Master text styles</a:t>
            </a:r>
          </a:p>
        </p:txBody>
      </p:sp>
      <p:sp>
        <p:nvSpPr>
          <p:cNvPr id="11" name="Picture Placeholder 2"/>
          <p:cNvSpPr>
            <a:spLocks noGrp="1"/>
          </p:cNvSpPr>
          <p:nvPr>
            <p:ph type="pic" sz="quarter" idx="13" hasCustomPrompt="1"/>
          </p:nvPr>
        </p:nvSpPr>
        <p:spPr>
          <a:xfrm>
            <a:off x="5458721" y="2246651"/>
            <a:ext cx="1381125" cy="1381125"/>
          </a:xfrm>
        </p:spPr>
        <p:txBody>
          <a:bodyPr/>
          <a:lstStyle>
            <a:lvl1pPr marL="0" indent="0">
              <a:buNone/>
              <a:defRPr/>
            </a:lvl1pPr>
          </a:lstStyle>
          <a:p>
            <a:r>
              <a:rPr lang="en-US" dirty="0"/>
              <a:t>icon</a:t>
            </a:r>
          </a:p>
        </p:txBody>
      </p:sp>
      <p:cxnSp>
        <p:nvCxnSpPr>
          <p:cNvPr id="12" name="Straight Connector 11"/>
          <p:cNvCxnSpPr/>
          <p:nvPr userDrawn="1"/>
        </p:nvCxnSpPr>
        <p:spPr>
          <a:xfrm>
            <a:off x="4709590" y="3881337"/>
            <a:ext cx="287938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709421" y="4105275"/>
            <a:ext cx="2879725" cy="2255838"/>
          </a:xfrm>
        </p:spPr>
        <p:txBody>
          <a:bodyPr/>
          <a:lstStyle>
            <a:lvl1pPr marL="0" indent="0">
              <a:buNone/>
              <a:defRPr/>
            </a:lvl1pPr>
          </a:lstStyle>
          <a:p>
            <a:pPr lvl="0"/>
            <a:r>
              <a:rPr lang="en-US" dirty="0"/>
              <a:t>Click to edit Master text styles</a:t>
            </a:r>
          </a:p>
        </p:txBody>
      </p:sp>
      <p:sp>
        <p:nvSpPr>
          <p:cNvPr id="14" name="Picture Placeholder 2"/>
          <p:cNvSpPr>
            <a:spLocks noGrp="1"/>
          </p:cNvSpPr>
          <p:nvPr>
            <p:ph type="pic" sz="quarter" idx="15" hasCustomPrompt="1"/>
          </p:nvPr>
        </p:nvSpPr>
        <p:spPr>
          <a:xfrm>
            <a:off x="8991314" y="2246651"/>
            <a:ext cx="1381125" cy="1381125"/>
          </a:xfrm>
        </p:spPr>
        <p:txBody>
          <a:bodyPr/>
          <a:lstStyle>
            <a:lvl1pPr marL="0" indent="0">
              <a:buNone/>
              <a:defRPr/>
            </a:lvl1pPr>
          </a:lstStyle>
          <a:p>
            <a:r>
              <a:rPr lang="en-US" dirty="0"/>
              <a:t>icon</a:t>
            </a:r>
          </a:p>
        </p:txBody>
      </p:sp>
      <p:cxnSp>
        <p:nvCxnSpPr>
          <p:cNvPr id="15" name="Straight Connector 14"/>
          <p:cNvCxnSpPr/>
          <p:nvPr userDrawn="1"/>
        </p:nvCxnSpPr>
        <p:spPr>
          <a:xfrm>
            <a:off x="8242352" y="3881337"/>
            <a:ext cx="287938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242014" y="4105275"/>
            <a:ext cx="2879725" cy="2255838"/>
          </a:xfrm>
        </p:spPr>
        <p:txBody>
          <a:bodyPr/>
          <a:lstStyle>
            <a:lvl1pPr marL="0" indent="0">
              <a:buNone/>
              <a:defRPr/>
            </a:lvl1pPr>
          </a:lstStyle>
          <a:p>
            <a:pPr lvl="0"/>
            <a:r>
              <a:rPr lang="en-US" dirty="0"/>
              <a:t>Click to edit Master text styles</a:t>
            </a:r>
          </a:p>
        </p:txBody>
      </p:sp>
    </p:spTree>
    <p:extLst>
      <p:ext uri="{BB962C8B-B14F-4D97-AF65-F5344CB8AC3E}">
        <p14:creationId xmlns:p14="http://schemas.microsoft.com/office/powerpoint/2010/main" val="10155267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a:t>
            </a:r>
          </a:p>
        </p:txBody>
      </p:sp>
      <p:sp>
        <p:nvSpPr>
          <p:cNvPr id="3" name="Text Placeholder 2"/>
          <p:cNvSpPr>
            <a:spLocks noGrp="1"/>
          </p:cNvSpPr>
          <p:nvPr>
            <p:ph type="body" sz="quarter" idx="11" hasCustomPrompt="1"/>
          </p:nvPr>
        </p:nvSpPr>
        <p:spPr>
          <a:xfrm>
            <a:off x="417513" y="1233488"/>
            <a:ext cx="365760" cy="365760"/>
          </a:xfrm>
          <a:solidFill>
            <a:schemeClr val="tx2"/>
          </a:solidFill>
        </p:spPr>
        <p:txBody>
          <a:bodyPr anchor="ctr">
            <a:noAutofit/>
          </a:bodyPr>
          <a:lstStyle>
            <a:lvl1pPr marL="0" indent="0" algn="ctr">
              <a:buNone/>
              <a:defRPr sz="1800">
                <a:solidFill>
                  <a:schemeClr val="bg1"/>
                </a:solidFill>
              </a:defRPr>
            </a:lvl1pPr>
          </a:lstStyle>
          <a:p>
            <a:pPr lvl="0"/>
            <a:r>
              <a:rPr lang="en-US" dirty="0"/>
              <a:t>Q</a:t>
            </a:r>
          </a:p>
        </p:txBody>
      </p:sp>
      <p:sp>
        <p:nvSpPr>
          <p:cNvPr id="9" name="Text Placeholder 8"/>
          <p:cNvSpPr>
            <a:spLocks noGrp="1"/>
          </p:cNvSpPr>
          <p:nvPr>
            <p:ph type="body" sz="quarter" idx="12"/>
          </p:nvPr>
        </p:nvSpPr>
        <p:spPr>
          <a:xfrm>
            <a:off x="782638" y="1233488"/>
            <a:ext cx="10793412" cy="365125"/>
          </a:xfrm>
          <a:solidFill>
            <a:schemeClr val="bg2">
              <a:lumMod val="95000"/>
            </a:schemeClr>
          </a:solidFill>
        </p:spPr>
        <p:txBody>
          <a:bodyPr>
            <a:noAutofit/>
          </a:bodyPr>
          <a:lstStyle>
            <a:lvl1pPr marL="0" indent="0">
              <a:buNone/>
              <a:defRPr sz="1400">
                <a:solidFill>
                  <a:schemeClr val="tx1"/>
                </a:solidFill>
                <a:latin typeface="+mn-lt"/>
              </a:defRPr>
            </a:lvl1pPr>
            <a:lvl2pPr marL="457200" indent="0">
              <a:buNone/>
              <a:defRPr sz="1400">
                <a:latin typeface="+mn-lt"/>
              </a:defRPr>
            </a:lvl2pPr>
            <a:lvl3pPr marL="914400" indent="0">
              <a:buNone/>
              <a:defRPr sz="1400">
                <a:latin typeface="+mn-lt"/>
              </a:defRPr>
            </a:lvl3pPr>
            <a:lvl4pPr marL="1371600" indent="0">
              <a:buNone/>
              <a:defRPr sz="1400">
                <a:latin typeface="+mn-lt"/>
              </a:defRPr>
            </a:lvl4pPr>
            <a:lvl5pPr marL="1828800" indent="0">
              <a:buNone/>
              <a:defRPr sz="1400">
                <a:latin typeface="+mn-lt"/>
              </a:defRPr>
            </a:lvl5pPr>
          </a:lstStyle>
          <a:p>
            <a:pPr lvl="0"/>
            <a:r>
              <a:rPr lang="en-US" dirty="0"/>
              <a:t>Click to edit Master text styles</a:t>
            </a:r>
          </a:p>
        </p:txBody>
      </p:sp>
      <p:sp>
        <p:nvSpPr>
          <p:cNvPr id="12" name="Text Placeholder 11"/>
          <p:cNvSpPr>
            <a:spLocks noGrp="1"/>
          </p:cNvSpPr>
          <p:nvPr>
            <p:ph type="body" sz="quarter" idx="13" hasCustomPrompt="1"/>
          </p:nvPr>
        </p:nvSpPr>
        <p:spPr>
          <a:xfrm>
            <a:off x="782638" y="1598613"/>
            <a:ext cx="10793412" cy="1262062"/>
          </a:xfrm>
        </p:spPr>
        <p:txBody>
          <a:bodyPr>
            <a:normAutofit/>
          </a:bodyPr>
          <a:lstStyle>
            <a:lvl1pPr marL="0" indent="0">
              <a:buNone/>
              <a:defRPr sz="1100">
                <a:solidFill>
                  <a:schemeClr val="tx1"/>
                </a:solidFill>
              </a:defRPr>
            </a:lvl1pPr>
          </a:lstStyle>
          <a:p>
            <a:pPr lvl="0"/>
            <a:r>
              <a:rPr lang="en-US" sz="1200" dirty="0"/>
              <a:t>Text</a:t>
            </a:r>
            <a:endParaRPr lang="en-US" dirty="0"/>
          </a:p>
        </p:txBody>
      </p:sp>
      <p:sp>
        <p:nvSpPr>
          <p:cNvPr id="13" name="Text Placeholder 2"/>
          <p:cNvSpPr>
            <a:spLocks noGrp="1"/>
          </p:cNvSpPr>
          <p:nvPr>
            <p:ph type="body" sz="quarter" idx="14" hasCustomPrompt="1"/>
          </p:nvPr>
        </p:nvSpPr>
        <p:spPr>
          <a:xfrm>
            <a:off x="417196" y="1598024"/>
            <a:ext cx="365760" cy="365760"/>
          </a:xfrm>
          <a:solidFill>
            <a:schemeClr val="tx1"/>
          </a:solidFill>
        </p:spPr>
        <p:txBody>
          <a:bodyPr anchor="ctr">
            <a:noAutofit/>
          </a:bodyPr>
          <a:lstStyle>
            <a:lvl1pPr marL="0" indent="0" algn="ctr">
              <a:buNone/>
              <a:defRPr sz="1800">
                <a:solidFill>
                  <a:schemeClr val="bg1"/>
                </a:solidFill>
              </a:defRPr>
            </a:lvl1pPr>
          </a:lstStyle>
          <a:p>
            <a:pPr lvl="0"/>
            <a:r>
              <a:rPr lang="en-US" dirty="0"/>
              <a:t>A</a:t>
            </a:r>
          </a:p>
        </p:txBody>
      </p:sp>
      <p:sp>
        <p:nvSpPr>
          <p:cNvPr id="7" name="Rectangle 6"/>
          <p:cNvSpPr/>
          <p:nvPr userDrawn="1"/>
        </p:nvSpPr>
        <p:spPr>
          <a:xfrm>
            <a:off x="350414" y="6461011"/>
            <a:ext cx="2642070" cy="246221"/>
          </a:xfrm>
          <a:prstGeom prst="rect">
            <a:avLst/>
          </a:prstGeom>
        </p:spPr>
        <p:txBody>
          <a:bodyPr wrap="none">
            <a:spAutoFit/>
          </a:bodyPr>
          <a:lstStyle/>
          <a:p>
            <a:r>
              <a:rPr lang="en-US" sz="1000" dirty="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211273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dirty="0"/>
              <a:t>Title (Optional)</a:t>
            </a:r>
          </a:p>
        </p:txBody>
      </p:sp>
      <p:sp>
        <p:nvSpPr>
          <p:cNvPr id="17" name="Text Placeholder 7"/>
          <p:cNvSpPr>
            <a:spLocks noGrp="1"/>
          </p:cNvSpPr>
          <p:nvPr>
            <p:ph type="body" sz="quarter" idx="11" hasCustomPrompt="1"/>
          </p:nvPr>
        </p:nvSpPr>
        <p:spPr>
          <a:xfrm>
            <a:off x="0" y="1243013"/>
            <a:ext cx="12192000" cy="1655829"/>
          </a:xfrm>
        </p:spPr>
        <p:txBody>
          <a:bodyPr lIns="393192" rIns="182880" bIns="91440">
            <a:normAutofit/>
          </a:bodyPr>
          <a:lstStyle>
            <a:lvl1pPr marL="0" indent="0">
              <a:buNone/>
              <a:defRPr sz="2000">
                <a:solidFill>
                  <a:schemeClr val="tx1"/>
                </a:solidFill>
                <a:latin typeface="+mj-lt"/>
              </a:defRPr>
            </a:lvl1pPr>
            <a:lvl2pPr marL="457200" indent="0">
              <a:buNone/>
              <a:defRPr/>
            </a:lvl2pPr>
          </a:lstStyle>
          <a:p>
            <a:pPr lvl="0"/>
            <a:r>
              <a:rPr lang="en-US" dirty="0"/>
              <a:t>Body text</a:t>
            </a:r>
          </a:p>
        </p:txBody>
      </p:sp>
      <p:sp>
        <p:nvSpPr>
          <p:cNvPr id="4" name="Table Placeholder 3"/>
          <p:cNvSpPr>
            <a:spLocks noGrp="1"/>
          </p:cNvSpPr>
          <p:nvPr>
            <p:ph type="tbl" sz="quarter" idx="12"/>
          </p:nvPr>
        </p:nvSpPr>
        <p:spPr>
          <a:xfrm>
            <a:off x="418288" y="2898776"/>
            <a:ext cx="11332725" cy="3562236"/>
          </a:xfrm>
        </p:spPr>
        <p:txBody>
          <a:bodyPr>
            <a:normAutofit/>
          </a:bodyPr>
          <a:lstStyle>
            <a:lvl1pPr marL="0" indent="0">
              <a:buNone/>
              <a:defRPr sz="1600"/>
            </a:lvl1pPr>
          </a:lstStyle>
          <a:p>
            <a:endParaRPr lang="en-US"/>
          </a:p>
        </p:txBody>
      </p:sp>
      <p:sp>
        <p:nvSpPr>
          <p:cNvPr id="5" name="Rectangle 4"/>
          <p:cNvSpPr/>
          <p:nvPr userDrawn="1"/>
        </p:nvSpPr>
        <p:spPr>
          <a:xfrm>
            <a:off x="350414" y="6461011"/>
            <a:ext cx="2642070" cy="246221"/>
          </a:xfrm>
          <a:prstGeom prst="rect">
            <a:avLst/>
          </a:prstGeom>
        </p:spPr>
        <p:txBody>
          <a:bodyPr wrap="none">
            <a:spAutoFit/>
          </a:bodyPr>
          <a:lstStyle/>
          <a:p>
            <a:r>
              <a:rPr lang="en-US" sz="1000" dirty="0">
                <a:solidFill>
                  <a:schemeClr val="tx1"/>
                </a:solidFill>
                <a:effectLst/>
                <a:latin typeface="Segoe UI" panose="020B0502040204020203" pitchFamily="34" charset="0"/>
                <a:ea typeface="PMingLiU" panose="02020500000000000000" pitchFamily="18" charset="-120"/>
                <a:cs typeface="Segoe UI" panose="020B0502040204020203" pitchFamily="34" charset="0"/>
              </a:rPr>
              <a:t>Microsoft Confidential for Internal use only </a:t>
            </a:r>
            <a:endParaRPr lang="en-US" sz="1000"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00788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999051343"/>
      </p:ext>
    </p:extLst>
  </p:cSld>
  <p:clrMapOvr>
    <a:overrideClrMapping bg1="dk1" tx1="lt1" bg2="dk2" tx2="lt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642891367"/>
      </p:ext>
    </p:extLst>
  </p:cSld>
  <p:clrMapOvr>
    <a:overrideClrMapping bg1="lt1" tx1="dk1" bg2="lt2" tx2="dk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3223876779"/>
      </p:ext>
    </p:extLst>
  </p:cSld>
  <p:clrMapOvr>
    <a:overrideClrMapping bg1="lt1" tx1="dk1" bg2="lt2" tx2="dk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dirty="0"/>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2613426269"/>
      </p:ext>
    </p:extLst>
  </p:cSld>
  <p:clrMapOvr>
    <a:overrideClrMapping bg1="lt1" tx1="dk1" bg2="lt2" tx2="dk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dirty="0"/>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54709462"/>
      </p:ext>
    </p:extLst>
  </p:cSld>
  <p:clrMapOvr>
    <a:overrideClrMapping bg1="lt1" tx1="dk1" bg2="lt2" tx2="dk2" accent1="accent1" accent2="accent2" accent3="accent3" accent4="accent4" accent5="accent5" accent6="accent6" hlink="hlink" folHlink="folHlink"/>
  </p:clrMapOvr>
  <p:transition spd="slow">
    <p:cover/>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dirty="0"/>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309507246"/>
      </p:ext>
    </p:extLst>
  </p:cSld>
  <p:clrMapOvr>
    <a:overrideClrMapping bg1="lt1" tx1="dk1" bg2="lt2" tx2="dk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550110187"/>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360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83059218"/>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27064684"/>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609879574"/>
      </p:ext>
    </p:extLst>
  </p:cSld>
  <p:clrMapOvr>
    <a:masterClrMapping/>
  </p:clrMapOvr>
  <p:transition spd="slow">
    <p:cove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9621902"/>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12545983"/>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9763517"/>
      </p:ext>
    </p:extLst>
  </p:cSld>
  <p:clrMapOvr>
    <a:masterClrMapping/>
  </p:clrMapOvr>
  <p:transition spd="slow">
    <p:cove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dirty="0"/>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4290153911"/>
      </p:ext>
    </p:extLst>
  </p:cSld>
  <p:clrMapOvr>
    <a:masterClrMapping/>
  </p:clrMapOvr>
  <p:transition spd="slow">
    <p:cove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76565023"/>
      </p:ext>
    </p:extLst>
  </p:cSld>
  <p:clrMapOvr>
    <a:masterClrMapping/>
  </p:clrMapOvr>
  <p:transition spd="slow">
    <p:cove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308207895"/>
      </p:ext>
    </p:extLst>
  </p:cSld>
  <p:clrMapOvr>
    <a:masterClrMapping/>
  </p:clrMapOvr>
  <p:transition spd="slow">
    <p:cove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635703078"/>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3165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dirty="0"/>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576727759"/>
      </p:ext>
    </p:extLst>
  </p:cSld>
  <p:clrMapOvr>
    <a:masterClrMapping/>
  </p:clrMapOvr>
  <p:transition spd="slow">
    <p:cove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040257687"/>
      </p:ext>
    </p:extLst>
  </p:cSld>
  <p:clrMapOvr>
    <a:masterClrMapping/>
  </p:clrMapOvr>
  <p:transition spd="slow">
    <p:cove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993112148"/>
      </p:ext>
    </p:extLst>
  </p:cSld>
  <p:clrMapOvr>
    <a:masterClrMapping/>
  </p:clrMapOvr>
  <p:transition spd="slow">
    <p:cove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995362210"/>
      </p:ext>
    </p:extLst>
  </p:cSld>
  <p:clrMapOvr>
    <a:masterClrMapping/>
  </p:clrMapOvr>
  <p:transition spd="slow">
    <p:cove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8991838"/>
      </p:ext>
    </p:extLst>
  </p:cSld>
  <p:clrMapOvr>
    <a:masterClrMapping/>
  </p:clrMapOvr>
  <p:transition spd="slow">
    <p:cove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113471"/>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10947672"/>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2159236"/>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821495680"/>
      </p:ext>
    </p:extLst>
  </p:cSld>
  <p:clrMapOvr>
    <a:masterClrMapping/>
  </p:clrMapOvr>
  <p:transition spd="slow">
    <p:cove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6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259792"/>
            <a:ext cx="8964247" cy="1075884"/>
          </a:xfrm>
        </p:spPr>
        <p:txBody>
          <a:bodyPr vert="horz" wrap="square" lIns="146304" tIns="91440" rIns="146304" bIns="91440" rtlCol="0" anchor="t">
            <a:noAutofit/>
          </a:bodyPr>
          <a:lstStyle>
            <a:lvl1pPr>
              <a:defRPr lang="en-US" sz="4705">
                <a:solidFill>
                  <a:srgbClr val="505050"/>
                </a:solidFill>
              </a:defRPr>
            </a:lvl1pPr>
          </a:lstStyle>
          <a:p>
            <a:pPr marL="0" lvl="0">
              <a:lnSpc>
                <a:spcPts val="3529"/>
              </a:lnSpc>
              <a:spcBef>
                <a:spcPts val="847"/>
              </a:spcBef>
            </a:pPr>
            <a:r>
              <a:rPr lang="en-US" dirty="0" err="1"/>
              <a:t>Lorem</a:t>
            </a:r>
            <a:r>
              <a:rPr lang="en-US" dirty="0"/>
              <a:t> </a:t>
            </a:r>
            <a:r>
              <a:rPr lang="en-US" dirty="0" err="1"/>
              <a:t>Ipsum</a:t>
            </a:r>
            <a:r>
              <a:rPr lang="en-US" dirty="0"/>
              <a:t> Dolor Sit.</a:t>
            </a:r>
          </a:p>
        </p:txBody>
      </p:sp>
    </p:spTree>
    <p:extLst>
      <p:ext uri="{BB962C8B-B14F-4D97-AF65-F5344CB8AC3E}">
        <p14:creationId xmlns:p14="http://schemas.microsoft.com/office/powerpoint/2010/main" val="6246011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963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54245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r>
              <a:rPr lang="en-US" dirty="0"/>
              <a:t>Microsoft Confidential</a:t>
            </a: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407870026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10757348" y="6196319"/>
            <a:ext cx="986067" cy="191269"/>
          </a:xfrm>
          <a:prstGeom prst="rect">
            <a:avLst/>
          </a:prstGeom>
        </p:spPr>
      </p:pic>
      <p:sp>
        <p:nvSpPr>
          <p:cNvPr id="7" name="Rectangle 6"/>
          <p:cNvSpPr/>
          <p:nvPr userDrawn="1"/>
        </p:nvSpPr>
        <p:spPr bwMode="auto">
          <a:xfrm>
            <a:off x="448214" y="470067"/>
            <a:ext cx="2599604" cy="537925"/>
          </a:xfrm>
          <a:prstGeom prst="rect">
            <a:avLst/>
          </a:prstGeom>
          <a:noFill/>
          <a:ln w="25400" cap="sq">
            <a:solidFill>
              <a:srgbClr val="FFFFFF"/>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5833">
                      <a:srgbClr val="FFFFFF"/>
                    </a:gs>
                    <a:gs pos="15000">
                      <a:srgbClr val="FFFFFF"/>
                    </a:gs>
                  </a:gsLst>
                  <a:lin ang="5400000" scaled="0"/>
                </a:gradFill>
                <a:effectLst/>
                <a:uLnTx/>
                <a:uFillTx/>
                <a:latin typeface="Segoe UI"/>
                <a:ea typeface="Segoe UI" pitchFamily="34" charset="0"/>
                <a:cs typeface="Segoe UI" pitchFamily="34" charset="0"/>
              </a:rPr>
              <a:t>Product logo goes here</a:t>
            </a:r>
          </a:p>
        </p:txBody>
      </p:sp>
    </p:spTree>
    <p:extLst>
      <p:ext uri="{BB962C8B-B14F-4D97-AF65-F5344CB8AC3E}">
        <p14:creationId xmlns:p14="http://schemas.microsoft.com/office/powerpoint/2010/main" val="1309497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6"/>
            <a:ext cx="11653524" cy="2184683"/>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9268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075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33656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120894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83772756"/>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4046250165"/>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Lst>
  <p:transition spd="slow">
    <p:cover/>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17.png"/><Relationship Id="rId5" Type="http://schemas.openxmlformats.org/officeDocument/2006/relationships/image" Target="../media/image54.png"/><Relationship Id="rId4" Type="http://schemas.openxmlformats.org/officeDocument/2006/relationships/image" Target="../media/image18.pn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hyperlink" Target="https://www.hpe.com/us/en/storage/storeonce.html" TargetMode="External"/><Relationship Id="rId18" Type="http://schemas.openxmlformats.org/officeDocument/2006/relationships/hyperlink" Target="https://www.acronis.com/en-us/business/backup/cloud-vm/" TargetMode="External"/><Relationship Id="rId26" Type="http://schemas.openxmlformats.org/officeDocument/2006/relationships/hyperlink" Target="https://www.cohesity.com/resource-assets/solution-brief/Cohesity-Cloud-Integration-Solution-Brief.pdf" TargetMode="External"/><Relationship Id="rId3" Type="http://schemas.openxmlformats.org/officeDocument/2006/relationships/hyperlink" Target="https://www.commvault.com/solutions/by-function/data-protection-backup-and-recovery/vm-backup" TargetMode="External"/><Relationship Id="rId21" Type="http://schemas.openxmlformats.org/officeDocument/2006/relationships/image" Target="../media/image36.jpg"/><Relationship Id="rId34" Type="http://schemas.openxmlformats.org/officeDocument/2006/relationships/image" Target="../media/image42.png"/><Relationship Id="rId7" Type="http://schemas.openxmlformats.org/officeDocument/2006/relationships/hyperlink" Target="https://www.veeam.com/offsite-cloud-backups-replicas.html" TargetMode="External"/><Relationship Id="rId12" Type="http://schemas.openxmlformats.org/officeDocument/2006/relationships/image" Target="../media/image32.png"/><Relationship Id="rId17" Type="http://schemas.openxmlformats.org/officeDocument/2006/relationships/image" Target="../media/image34.PNG"/><Relationship Id="rId25" Type="http://schemas.openxmlformats.org/officeDocument/2006/relationships/image" Target="../media/image38.png"/><Relationship Id="rId33" Type="http://schemas.openxmlformats.org/officeDocument/2006/relationships/hyperlink" Target="http://datacastlered.com/products/datacastle-red/" TargetMode="External"/><Relationship Id="rId2" Type="http://schemas.openxmlformats.org/officeDocument/2006/relationships/notesSlide" Target="../notesSlides/notesSlide5.xml"/><Relationship Id="rId16" Type="http://schemas.openxmlformats.org/officeDocument/2006/relationships/hyperlink" Target="https://www.emc.com/en-us/video-collateral/demos/microsites/mediaplayer-video/emc-data-domain-cloud-tier-demo.htm" TargetMode="External"/><Relationship Id="rId20" Type="http://schemas.openxmlformats.org/officeDocument/2006/relationships/hyperlink" Target="https://www.cloudberrylab.com/backup/ultimate/microsoft-azure.aspx" TargetMode="External"/><Relationship Id="rId29" Type="http://schemas.openxmlformats.org/officeDocument/2006/relationships/hyperlink" Target="https://www.druva.com/public-cloud-native/" TargetMode="External"/><Relationship Id="rId1" Type="http://schemas.openxmlformats.org/officeDocument/2006/relationships/slideLayout" Target="../slideLayouts/slideLayout26.xml"/><Relationship Id="rId6" Type="http://schemas.openxmlformats.org/officeDocument/2006/relationships/image" Target="../media/image29.png"/><Relationship Id="rId11" Type="http://schemas.openxmlformats.org/officeDocument/2006/relationships/hyperlink" Target="http://cloud.netapp.com/altavaultazure" TargetMode="External"/><Relationship Id="rId24" Type="http://schemas.openxmlformats.org/officeDocument/2006/relationships/hyperlink" Target="https://www.rubrik.com/solutions/cloud-solutions/" TargetMode="External"/><Relationship Id="rId32" Type="http://schemas.openxmlformats.org/officeDocument/2006/relationships/image" Target="../media/image41.png"/><Relationship Id="rId5" Type="http://schemas.openxmlformats.org/officeDocument/2006/relationships/hyperlink" Target="https://www.veritas.com/product/backup-and-recovery/netbackup-8.html?inid=us_veritas_home_products_netbackup-8" TargetMode="External"/><Relationship Id="rId15" Type="http://schemas.openxmlformats.org/officeDocument/2006/relationships/hyperlink" Target="https://www.veritas.com/product/backup-and-recovery/netbackup-appliances" TargetMode="External"/><Relationship Id="rId23" Type="http://schemas.openxmlformats.org/officeDocument/2006/relationships/image" Target="../media/image37.png"/><Relationship Id="rId28" Type="http://schemas.openxmlformats.org/officeDocument/2006/relationships/hyperlink" Target="http://canada.emc.com/collateral/data-sheet/h14521-cloudboost-ds.pdf" TargetMode="External"/><Relationship Id="rId10" Type="http://schemas.openxmlformats.org/officeDocument/2006/relationships/image" Target="../media/image31.emf"/><Relationship Id="rId19" Type="http://schemas.openxmlformats.org/officeDocument/2006/relationships/image" Target="../media/image35.png"/><Relationship Id="rId31" Type="http://schemas.openxmlformats.org/officeDocument/2006/relationships/hyperlink" Target="https://www.riverbed.com/products/steelfusion.html" TargetMode="External"/><Relationship Id="rId4" Type="http://schemas.openxmlformats.org/officeDocument/2006/relationships/image" Target="../media/image28.jpg"/><Relationship Id="rId9" Type="http://schemas.openxmlformats.org/officeDocument/2006/relationships/hyperlink" Target="https://www.ibm.com/us-en/marketplace/data-protection-and-recovery/details#product-header-top" TargetMode="External"/><Relationship Id="rId14" Type="http://schemas.openxmlformats.org/officeDocument/2006/relationships/image" Target="../media/image33.png"/><Relationship Id="rId22" Type="http://schemas.openxmlformats.org/officeDocument/2006/relationships/hyperlink" Target="https://www.actifio.com/microsoft-azure/" TargetMode="External"/><Relationship Id="rId27" Type="http://schemas.openxmlformats.org/officeDocument/2006/relationships/image" Target="../media/image39.jpg"/><Relationship Id="rId30" Type="http://schemas.openxmlformats.org/officeDocument/2006/relationships/image" Target="../media/image40.png"/></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hyperlink" Target="https://docs.microsoft.com/en-us/azure/backup/backup-introduction-to-azure-backup#which-azure-backup-components-should-i-use" TargetMode="External"/><Relationship Id="rId18" Type="http://schemas.openxmlformats.org/officeDocument/2006/relationships/image" Target="../media/image32.png"/><Relationship Id="rId26" Type="http://schemas.openxmlformats.org/officeDocument/2006/relationships/image" Target="../media/image45.png"/><Relationship Id="rId3" Type="http://schemas.openxmlformats.org/officeDocument/2006/relationships/hyperlink" Target="https://www.commvault.com/solutions/by-function/data-protection-backup-and-recovery/vm-backup" TargetMode="External"/><Relationship Id="rId21" Type="http://schemas.openxmlformats.org/officeDocument/2006/relationships/hyperlink" Target="https://www.rubrik.com/solutions/cloud-solutions/" TargetMode="External"/><Relationship Id="rId34" Type="http://schemas.openxmlformats.org/officeDocument/2006/relationships/hyperlink" Target="http://datacastlered.com/products/datacastle-red/" TargetMode="External"/><Relationship Id="rId7" Type="http://schemas.openxmlformats.org/officeDocument/2006/relationships/hyperlink" Target="https://www.veeam.com/offsite-cloud-backups-replicas.html" TargetMode="External"/><Relationship Id="rId12" Type="http://schemas.openxmlformats.org/officeDocument/2006/relationships/image" Target="../media/image44.jpg"/><Relationship Id="rId17" Type="http://schemas.openxmlformats.org/officeDocument/2006/relationships/hyperlink" Target="http://cloud.netapp.com/altavaultazure" TargetMode="External"/><Relationship Id="rId25" Type="http://schemas.openxmlformats.org/officeDocument/2006/relationships/hyperlink" Target="https://www.quest.com/techbrief/replicating-to-microsoft-azure-with-rapid-recovery8112831/" TargetMode="External"/><Relationship Id="rId33" Type="http://schemas.openxmlformats.org/officeDocument/2006/relationships/hyperlink" Target="https://www.veritas.com/product/backup-and-recovery/netbackup-appliances" TargetMode="External"/><Relationship Id="rId2" Type="http://schemas.openxmlformats.org/officeDocument/2006/relationships/notesSlide" Target="../notesSlides/notesSlide6.xml"/><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hyperlink" Target="http://canada.emc.com/collateral/data-sheet/h14521-cloudboost-ds.pdf" TargetMode="External"/><Relationship Id="rId1" Type="http://schemas.openxmlformats.org/officeDocument/2006/relationships/slideLayout" Target="../slideLayouts/slideLayout23.xml"/><Relationship Id="rId6" Type="http://schemas.openxmlformats.org/officeDocument/2006/relationships/image" Target="../media/image29.png"/><Relationship Id="rId11" Type="http://schemas.openxmlformats.org/officeDocument/2006/relationships/hyperlink" Target="http://www8.hp.com/us/en/software-solutions/data-protector-backup-recovery-software/" TargetMode="External"/><Relationship Id="rId24" Type="http://schemas.openxmlformats.org/officeDocument/2006/relationships/image" Target="../media/image33.png"/><Relationship Id="rId32" Type="http://schemas.openxmlformats.org/officeDocument/2006/relationships/hyperlink" Target="https://store.emc.com/us/Product-Family/AVAMAR-PRODUCTS/EMC-Avamar-Virtual-Edition/p/EMC-Avamar-Virtual-Edition" TargetMode="External"/><Relationship Id="rId5" Type="http://schemas.openxmlformats.org/officeDocument/2006/relationships/hyperlink" Target="https://www.veritas.com/product/backup-and-recovery/backup-exec.html?inid=us_veritas_home_products_backupexec" TargetMode="External"/><Relationship Id="rId15" Type="http://schemas.openxmlformats.org/officeDocument/2006/relationships/hyperlink" Target="https://www.veritas.com/product/backup-and-recovery/netbackup-8.html?inid=us_veritas_home_products_netbackup-8" TargetMode="External"/><Relationship Id="rId23" Type="http://schemas.openxmlformats.org/officeDocument/2006/relationships/hyperlink" Target="https://www.hpe.com/us/en/storage/storeonce.html" TargetMode="External"/><Relationship Id="rId28" Type="http://schemas.openxmlformats.org/officeDocument/2006/relationships/image" Target="../media/image46.jpg"/><Relationship Id="rId10" Type="http://schemas.openxmlformats.org/officeDocument/2006/relationships/image" Target="../media/image37.png"/><Relationship Id="rId19" Type="http://schemas.openxmlformats.org/officeDocument/2006/relationships/hyperlink" Target="https://www.emc.com/en-us/video-collateral/demos/microsites/mediaplayer-video/emc-data-domain-cloud-tier-demo.htm" TargetMode="External"/><Relationship Id="rId31" Type="http://schemas.openxmlformats.org/officeDocument/2006/relationships/hyperlink" Target="http://www8.hp.com/us/en/software-solutions/vm-server-backup/" TargetMode="External"/><Relationship Id="rId4" Type="http://schemas.openxmlformats.org/officeDocument/2006/relationships/image" Target="../media/image28.jpg"/><Relationship Id="rId9" Type="http://schemas.openxmlformats.org/officeDocument/2006/relationships/hyperlink" Target="https://www.actifio.com/microsoft-azure/" TargetMode="External"/><Relationship Id="rId14" Type="http://schemas.openxmlformats.org/officeDocument/2006/relationships/image" Target="../media/image24.png"/><Relationship Id="rId22" Type="http://schemas.openxmlformats.org/officeDocument/2006/relationships/image" Target="../media/image38.png"/><Relationship Id="rId27" Type="http://schemas.openxmlformats.org/officeDocument/2006/relationships/hyperlink" Target="https://www.ibm.com/us-en/marketplace/data-protection-and-recovery/details#product-header-top" TargetMode="External"/><Relationship Id="rId30" Type="http://schemas.openxmlformats.org/officeDocument/2006/relationships/image" Target="../media/image47.jpg"/><Relationship Id="rId35"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azure.microsoft.com/en-us/documentation/articles/backup-azure-backup-faq/" TargetMode="External"/><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1.xml"/><Relationship Id="rId6" Type="http://schemas.openxmlformats.org/officeDocument/2006/relationships/image" Target="../media/image49.png"/><Relationship Id="rId5" Type="http://schemas.openxmlformats.org/officeDocument/2006/relationships/image" Target="../media/image19.png"/><Relationship Id="rId4" Type="http://schemas.openxmlformats.org/officeDocument/2006/relationships/image" Target="../media/image48.png"/><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0049" y="2418683"/>
            <a:ext cx="10944567" cy="2516571"/>
          </a:xfrm>
        </p:spPr>
        <p:txBody>
          <a:bodyPr/>
          <a:lstStyle/>
          <a:p>
            <a:r>
              <a:rPr lang="en-US" sz="5400" dirty="0"/>
              <a:t>Backup of Azure VMs</a:t>
            </a:r>
          </a:p>
        </p:txBody>
      </p:sp>
    </p:spTree>
    <p:extLst>
      <p:ext uri="{BB962C8B-B14F-4D97-AF65-F5344CB8AC3E}">
        <p14:creationId xmlns:p14="http://schemas.microsoft.com/office/powerpoint/2010/main" val="1364869683"/>
      </p:ext>
    </p:extLst>
  </p:cSld>
  <p:clrMapOvr>
    <a:masterClrMapping/>
  </p:clrMapOvr>
  <mc:AlternateContent xmlns:mc="http://schemas.openxmlformats.org/markup-compatibility/2006" xmlns:p14="http://schemas.microsoft.com/office/powerpoint/2010/main">
    <mc:Choice Requires="p14">
      <p:transition spd="med" p14:dur="700" advTm="16909">
        <p:fade/>
      </p:transition>
    </mc:Choice>
    <mc:Fallback xmlns="">
      <p:transition spd="med" advTm="1690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B0E4-AF7C-43F1-B280-1D4245D0E04D}"/>
              </a:ext>
            </a:extLst>
          </p:cNvPr>
          <p:cNvSpPr>
            <a:spLocks noGrp="1"/>
          </p:cNvSpPr>
          <p:nvPr>
            <p:ph type="title"/>
          </p:nvPr>
        </p:nvSpPr>
        <p:spPr>
          <a:xfrm>
            <a:off x="127849" y="291549"/>
            <a:ext cx="11974401" cy="899537"/>
          </a:xfrm>
        </p:spPr>
        <p:txBody>
          <a:bodyPr/>
          <a:lstStyle/>
          <a:p>
            <a:r>
              <a:rPr lang="en-US" dirty="0"/>
              <a:t>Backup - Application Consistency</a:t>
            </a:r>
          </a:p>
        </p:txBody>
      </p:sp>
      <p:pic>
        <p:nvPicPr>
          <p:cNvPr id="6" name="Picture 5" descr="A black and silver phone&#10;&#10;Description generated with high confidence">
            <a:extLst>
              <a:ext uri="{FF2B5EF4-FFF2-40B4-BE49-F238E27FC236}">
                <a16:creationId xmlns:a16="http://schemas.microsoft.com/office/drawing/2014/main" id="{0D3FA56B-8C62-486E-901D-99BB1BEB6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7539" y="1084521"/>
            <a:ext cx="3994711" cy="5686250"/>
          </a:xfrm>
          <a:prstGeom prst="rect">
            <a:avLst/>
          </a:prstGeom>
        </p:spPr>
      </p:pic>
      <p:sp>
        <p:nvSpPr>
          <p:cNvPr id="4" name="Text Placeholder 2">
            <a:extLst>
              <a:ext uri="{FF2B5EF4-FFF2-40B4-BE49-F238E27FC236}">
                <a16:creationId xmlns:a16="http://schemas.microsoft.com/office/drawing/2014/main" id="{329F9333-17D1-449F-AEEA-F2B98C3F1938}"/>
              </a:ext>
            </a:extLst>
          </p:cNvPr>
          <p:cNvSpPr>
            <a:spLocks noGrp="1"/>
          </p:cNvSpPr>
          <p:nvPr>
            <p:ph type="body" sz="quarter" idx="15"/>
          </p:nvPr>
        </p:nvSpPr>
        <p:spPr>
          <a:xfrm>
            <a:off x="267528" y="1473480"/>
            <a:ext cx="7161783" cy="4709276"/>
          </a:xfrm>
        </p:spPr>
        <p:txBody>
          <a:bodyPr/>
          <a:lstStyle/>
          <a:p>
            <a:r>
              <a:rPr lang="en-US"/>
              <a:t>1) Initiate Backup</a:t>
            </a:r>
          </a:p>
          <a:p>
            <a:endParaRPr lang="en-US"/>
          </a:p>
          <a:p>
            <a:r>
              <a:rPr lang="en-US"/>
              <a:t>2) Pre-script to Freeze IO</a:t>
            </a:r>
          </a:p>
          <a:p>
            <a:endParaRPr lang="en-US"/>
          </a:p>
          <a:p>
            <a:r>
              <a:rPr lang="en-US"/>
              <a:t>3) Take VM Snapshot</a:t>
            </a:r>
          </a:p>
          <a:p>
            <a:endParaRPr lang="en-US"/>
          </a:p>
          <a:p>
            <a:r>
              <a:rPr lang="en-US"/>
              <a:t>4) Post-script to thaw IO</a:t>
            </a:r>
          </a:p>
        </p:txBody>
      </p:sp>
    </p:spTree>
    <p:extLst>
      <p:ext uri="{BB962C8B-B14F-4D97-AF65-F5344CB8AC3E}">
        <p14:creationId xmlns:p14="http://schemas.microsoft.com/office/powerpoint/2010/main" val="1638072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750" y="108751"/>
            <a:ext cx="11652805" cy="475900"/>
          </a:xfrm>
        </p:spPr>
        <p:txBody>
          <a:bodyPr>
            <a:normAutofit fontScale="90000"/>
          </a:bodyPr>
          <a:lstStyle/>
          <a:p>
            <a:r>
              <a:rPr lang="en-US" dirty="0"/>
              <a:t>Recent Updates Impacting Backup, Archive, &amp; DR</a:t>
            </a:r>
          </a:p>
        </p:txBody>
      </p:sp>
      <p:grpSp>
        <p:nvGrpSpPr>
          <p:cNvPr id="4" name="Group 3">
            <a:extLst>
              <a:ext uri="{FF2B5EF4-FFF2-40B4-BE49-F238E27FC236}">
                <a16:creationId xmlns:a16="http://schemas.microsoft.com/office/drawing/2014/main" id="{94E95568-7E33-45D2-9D74-2D76BEF34CE7}"/>
              </a:ext>
            </a:extLst>
          </p:cNvPr>
          <p:cNvGrpSpPr/>
          <p:nvPr/>
        </p:nvGrpSpPr>
        <p:grpSpPr>
          <a:xfrm>
            <a:off x="270758" y="1344104"/>
            <a:ext cx="4856218" cy="3425105"/>
            <a:chOff x="7244557" y="1422437"/>
            <a:chExt cx="4954886" cy="3494696"/>
          </a:xfrm>
        </p:grpSpPr>
        <p:sp>
          <p:nvSpPr>
            <p:cNvPr id="29" name="Rectangle 28"/>
            <p:cNvSpPr/>
            <p:nvPr/>
          </p:nvSpPr>
          <p:spPr bwMode="auto">
            <a:xfrm>
              <a:off x="7244557" y="1422437"/>
              <a:ext cx="4954886" cy="339736"/>
            </a:xfrm>
            <a:prstGeom prst="rect">
              <a:avLst/>
            </a:prstGeom>
            <a:solidFill>
              <a:srgbClr val="002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008" rIns="0" bIns="42008" numCol="1" rtlCol="0" anchor="ctr" anchorCtr="0" compatLnSpc="1">
              <a:prstTxWarp prst="textNoShape">
                <a:avLst/>
              </a:prstTxWarp>
            </a:bodyPr>
            <a:lstStyle/>
            <a:p>
              <a:pPr marL="0" marR="0" lvl="0" indent="0" algn="ctr" defTabSz="840061" rtl="0" eaLnBrk="1" fontAlgn="base" latinLnBrk="0" hangingPunct="1">
                <a:lnSpc>
                  <a:spcPct val="100000"/>
                </a:lnSpc>
                <a:spcBef>
                  <a:spcPct val="0"/>
                </a:spcBef>
                <a:spcAft>
                  <a:spcPct val="0"/>
                </a:spcAft>
                <a:buClrTx/>
                <a:buSzTx/>
                <a:buFontTx/>
                <a:buNone/>
                <a:tabLst/>
                <a:defRPr/>
              </a:pPr>
              <a:r>
                <a:rPr kumimoji="0" lang="en-US" sz="1622" b="0" i="0" u="none" strike="noStrike" kern="0" cap="none" spc="0" normalizeH="0" baseline="0" noProof="0">
                  <a:ln>
                    <a:noFill/>
                  </a:ln>
                  <a:solidFill>
                    <a:srgbClr val="FFFFFF"/>
                  </a:solidFill>
                  <a:effectLst/>
                  <a:uLnTx/>
                  <a:uFillTx/>
                  <a:latin typeface="Segoe UI"/>
                  <a:ea typeface="+mn-ea"/>
                  <a:cs typeface="+mn-cs"/>
                </a:rPr>
                <a:t>Blob REST API</a:t>
              </a:r>
            </a:p>
          </p:txBody>
        </p:sp>
        <p:sp>
          <p:nvSpPr>
            <p:cNvPr id="14" name="Up-Down Arrow 10"/>
            <p:cNvSpPr/>
            <p:nvPr/>
          </p:nvSpPr>
          <p:spPr bwMode="auto">
            <a:xfrm>
              <a:off x="9459533" y="1814548"/>
              <a:ext cx="334156" cy="472755"/>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2" tIns="134410" rIns="168012" bIns="134410" numCol="1" spcCol="0" rtlCol="0" fromWordArt="0" anchor="t" anchorCtr="0" forceAA="0" compatLnSpc="1">
              <a:prstTxWarp prst="textNoShape">
                <a:avLst/>
              </a:prstTxWarp>
              <a:noAutofit/>
            </a:bodyPr>
            <a:lstStyle/>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205"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Rectangle 22"/>
            <p:cNvSpPr/>
            <p:nvPr/>
          </p:nvSpPr>
          <p:spPr bwMode="auto">
            <a:xfrm>
              <a:off x="7342632" y="2282998"/>
              <a:ext cx="1571402" cy="1857111"/>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2" tIns="134410" rIns="168012" bIns="134410" numCol="1" spcCol="0" rtlCol="0" fromWordArt="0" anchor="t" anchorCtr="0" forceAA="0" compatLnSpc="1">
              <a:prstTxWarp prst="textNoShape">
                <a:avLst/>
              </a:prstTxWarp>
              <a:noAutofit/>
            </a:bodyPr>
            <a:lstStyle/>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856768"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Hot</a:t>
              </a:r>
            </a:p>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856768"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Storage</a:t>
              </a:r>
            </a:p>
            <a:p>
              <a:pPr marL="0" marR="0" lvl="0" indent="0" algn="ctr" defTabSz="856768"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Access</a:t>
              </a:r>
            </a:p>
          </p:txBody>
        </p:sp>
        <p:sp>
          <p:nvSpPr>
            <p:cNvPr id="24" name="Rectangle 23"/>
            <p:cNvSpPr/>
            <p:nvPr/>
          </p:nvSpPr>
          <p:spPr bwMode="auto">
            <a:xfrm>
              <a:off x="8914035" y="2282998"/>
              <a:ext cx="1571402" cy="185711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2" tIns="134410" rIns="168012" bIns="134410" numCol="1" spcCol="0" rtlCol="0" fromWordArt="0" anchor="t" anchorCtr="0" forceAA="0" compatLnSpc="1">
              <a:prstTxWarp prst="textNoShape">
                <a:avLst/>
              </a:prstTxWarp>
              <a:noAutofit/>
            </a:bodyPr>
            <a:lstStyle/>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856768"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Cool</a:t>
              </a:r>
            </a:p>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856768"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Storage</a:t>
              </a:r>
            </a:p>
            <a:p>
              <a:pPr marL="0" marR="0" lvl="0" indent="0" algn="ctr" defTabSz="856768"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Access</a:t>
              </a:r>
              <a:endParaRPr kumimoji="0" lang="en-US" sz="20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 name="Rectangle 27"/>
            <p:cNvSpPr/>
            <p:nvPr/>
          </p:nvSpPr>
          <p:spPr bwMode="auto">
            <a:xfrm>
              <a:off x="10485437" y="2282998"/>
              <a:ext cx="1678766" cy="1857111"/>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2" tIns="134410" rIns="168012" bIns="134410" numCol="1" spcCol="0" rtlCol="0" fromWordArt="0" anchor="t" anchorCtr="0" forceAA="0" compatLnSpc="1">
              <a:prstTxWarp prst="textNoShape">
                <a:avLst/>
              </a:prstTxWarp>
              <a:noAutofit/>
            </a:bodyPr>
            <a:lstStyle/>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856768"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Archive</a:t>
              </a:r>
            </a:p>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856768"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Storage</a:t>
              </a:r>
            </a:p>
            <a:p>
              <a:pPr marL="0" marR="0" lvl="0" indent="0" algn="ctr" defTabSz="856768" rtl="0" eaLnBrk="1" fontAlgn="base" latinLnBrk="0" hangingPunct="1">
                <a:lnSpc>
                  <a:spcPct val="9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Access</a:t>
              </a:r>
            </a:p>
          </p:txBody>
        </p:sp>
        <p:sp>
          <p:nvSpPr>
            <p:cNvPr id="30" name="Left-Right Arrow 12"/>
            <p:cNvSpPr/>
            <p:nvPr/>
          </p:nvSpPr>
          <p:spPr bwMode="auto">
            <a:xfrm>
              <a:off x="8077234" y="4200681"/>
              <a:ext cx="3385205" cy="357136"/>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12" tIns="134410" rIns="168012" bIns="134410" numCol="1" spcCol="0" rtlCol="0" fromWordArt="0" anchor="t" anchorCtr="0" forceAA="0" compatLnSpc="1">
              <a:prstTxWarp prst="textNoShape">
                <a:avLst/>
              </a:prstTxWarp>
              <a:noAutofit/>
            </a:bodyPr>
            <a:lstStyle/>
            <a:p>
              <a:pPr marL="0" marR="0" lvl="0" indent="0" algn="ctr" defTabSz="856768" rtl="0" eaLnBrk="1" fontAlgn="base" latinLnBrk="0" hangingPunct="1">
                <a:lnSpc>
                  <a:spcPct val="90000"/>
                </a:lnSpc>
                <a:spcBef>
                  <a:spcPct val="0"/>
                </a:spcBef>
                <a:spcAft>
                  <a:spcPct val="0"/>
                </a:spcAft>
                <a:buClrTx/>
                <a:buSzTx/>
                <a:buFontTx/>
                <a:buNone/>
                <a:tabLst/>
                <a:defRPr/>
              </a:pPr>
              <a:endParaRPr kumimoji="0" lang="en-US" sz="2205"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TextBox 30"/>
            <p:cNvSpPr txBox="1"/>
            <p:nvPr/>
          </p:nvSpPr>
          <p:spPr>
            <a:xfrm>
              <a:off x="8077233" y="4418573"/>
              <a:ext cx="3385205" cy="498560"/>
            </a:xfrm>
            <a:prstGeom prst="rect">
              <a:avLst/>
            </a:prstGeom>
            <a:noFill/>
          </p:spPr>
          <p:txBody>
            <a:bodyPr wrap="square" lIns="168012" tIns="134410" rIns="168012" bIns="134410" rtlCol="0">
              <a:spAutoFit/>
            </a:bodyPr>
            <a:lstStyle/>
            <a:p>
              <a:pPr marL="0" marR="0" lvl="0" indent="0" algn="ctr" defTabSz="840163" rtl="0" eaLnBrk="1" fontAlgn="auto" latinLnBrk="0" hangingPunct="1">
                <a:lnSpc>
                  <a:spcPct val="90000"/>
                </a:lnSpc>
                <a:spcBef>
                  <a:spcPts val="0"/>
                </a:spcBef>
                <a:spcAft>
                  <a:spcPts val="551"/>
                </a:spcAft>
                <a:buClrTx/>
                <a:buSzTx/>
                <a:buFontTx/>
                <a:buNone/>
                <a:tabLst/>
                <a:defRPr/>
              </a:pPr>
              <a:r>
                <a:rPr kumimoji="0" lang="en-US" sz="1568" b="1" i="0" u="none" strike="noStrike" kern="0" cap="none" spc="0" normalizeH="0" baseline="0" noProof="0" dirty="0">
                  <a:ln>
                    <a:noFill/>
                  </a:ln>
                  <a:solidFill>
                    <a:srgbClr val="FFFFFF"/>
                  </a:solidFill>
                  <a:effectLst/>
                  <a:uLnTx/>
                  <a:uFillTx/>
                  <a:latin typeface="Segoe UI"/>
                  <a:ea typeface="+mn-ea"/>
                  <a:cs typeface="+mn-cs"/>
                </a:rPr>
                <a:t>Object-Level Tiering</a:t>
              </a:r>
            </a:p>
          </p:txBody>
        </p:sp>
      </p:grpSp>
      <p:grpSp>
        <p:nvGrpSpPr>
          <p:cNvPr id="5" name="Group 4">
            <a:extLst>
              <a:ext uri="{FF2B5EF4-FFF2-40B4-BE49-F238E27FC236}">
                <a16:creationId xmlns:a16="http://schemas.microsoft.com/office/drawing/2014/main" id="{2CD47A8E-5EF9-4F81-9A65-7CF6FCCEF629}"/>
              </a:ext>
            </a:extLst>
          </p:cNvPr>
          <p:cNvGrpSpPr/>
          <p:nvPr/>
        </p:nvGrpSpPr>
        <p:grpSpPr>
          <a:xfrm>
            <a:off x="6276891" y="1476179"/>
            <a:ext cx="5166874" cy="2888730"/>
            <a:chOff x="1510818" y="666240"/>
            <a:chExt cx="8724115" cy="4348368"/>
          </a:xfrm>
        </p:grpSpPr>
        <p:pic>
          <p:nvPicPr>
            <p:cNvPr id="12" name="Picture 11">
              <a:extLst>
                <a:ext uri="{FF2B5EF4-FFF2-40B4-BE49-F238E27FC236}">
                  <a16:creationId xmlns:a16="http://schemas.microsoft.com/office/drawing/2014/main" id="{79F7DF30-7A43-4F12-AEE6-E9F0287AFAE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0818" y="2003161"/>
              <a:ext cx="2173806" cy="2286581"/>
            </a:xfrm>
            <a:prstGeom prst="rect">
              <a:avLst/>
            </a:prstGeom>
          </p:spPr>
        </p:pic>
        <p:pic>
          <p:nvPicPr>
            <p:cNvPr id="13" name="Picture 12">
              <a:extLst>
                <a:ext uri="{FF2B5EF4-FFF2-40B4-BE49-F238E27FC236}">
                  <a16:creationId xmlns:a16="http://schemas.microsoft.com/office/drawing/2014/main" id="{1AA7DD51-6781-4F0C-B941-F5AD62E25D5A}"/>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122599" y="3306093"/>
              <a:ext cx="928741" cy="928741"/>
            </a:xfrm>
            <a:prstGeom prst="rect">
              <a:avLst/>
            </a:prstGeom>
          </p:spPr>
        </p:pic>
        <p:sp>
          <p:nvSpPr>
            <p:cNvPr id="15" name="TextBox 14">
              <a:extLst>
                <a:ext uri="{FF2B5EF4-FFF2-40B4-BE49-F238E27FC236}">
                  <a16:creationId xmlns:a16="http://schemas.microsoft.com/office/drawing/2014/main" id="{EDE22DB4-8B4F-443C-B2E1-61E7CD10CEF9}"/>
                </a:ext>
              </a:extLst>
            </p:cNvPr>
            <p:cNvSpPr txBox="1"/>
            <p:nvPr/>
          </p:nvSpPr>
          <p:spPr>
            <a:xfrm>
              <a:off x="4980740" y="4234833"/>
              <a:ext cx="1233651" cy="683742"/>
            </a:xfrm>
            <a:prstGeom prst="rect">
              <a:avLst/>
            </a:prstGeom>
            <a:noFill/>
          </p:spPr>
          <p:txBody>
            <a:bodyPr wrap="square" rtlCol="0">
              <a:spAutoFit/>
            </a:bodyPr>
            <a:lstStyle/>
            <a:p>
              <a:pPr marL="0" marR="0" lvl="0" indent="0" algn="ctr" defTabSz="91418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Data Disk</a:t>
              </a:r>
            </a:p>
          </p:txBody>
        </p:sp>
        <p:sp>
          <p:nvSpPr>
            <p:cNvPr id="16" name="TextBox 15">
              <a:extLst>
                <a:ext uri="{FF2B5EF4-FFF2-40B4-BE49-F238E27FC236}">
                  <a16:creationId xmlns:a16="http://schemas.microsoft.com/office/drawing/2014/main" id="{64816A60-B459-4319-8417-775FEF97F4F4}"/>
                </a:ext>
              </a:extLst>
            </p:cNvPr>
            <p:cNvSpPr txBox="1"/>
            <p:nvPr/>
          </p:nvSpPr>
          <p:spPr>
            <a:xfrm>
              <a:off x="4827074" y="2892507"/>
              <a:ext cx="1575711" cy="411365"/>
            </a:xfrm>
            <a:prstGeom prst="rect">
              <a:avLst/>
            </a:prstGeom>
            <a:noFill/>
          </p:spPr>
          <p:txBody>
            <a:bodyPr wrap="square" rtlCol="0">
              <a:spAutoFit/>
            </a:bodyPr>
            <a:lstStyle/>
            <a:p>
              <a:pPr marL="0" marR="0" lvl="0" indent="0" algn="ctr" defTabSz="91418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OS Disk</a:t>
              </a:r>
            </a:p>
          </p:txBody>
        </p:sp>
        <p:pic>
          <p:nvPicPr>
            <p:cNvPr id="17" name="Picture 16">
              <a:extLst>
                <a:ext uri="{FF2B5EF4-FFF2-40B4-BE49-F238E27FC236}">
                  <a16:creationId xmlns:a16="http://schemas.microsoft.com/office/drawing/2014/main" id="{A3C7C7EE-4B83-4D35-9E02-7542BBBEC6C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171593" y="2205627"/>
              <a:ext cx="795824" cy="795824"/>
            </a:xfrm>
            <a:prstGeom prst="rect">
              <a:avLst/>
            </a:prstGeom>
          </p:spPr>
        </p:pic>
        <p:sp>
          <p:nvSpPr>
            <p:cNvPr id="18" name="Rectangle 17">
              <a:extLst>
                <a:ext uri="{FF2B5EF4-FFF2-40B4-BE49-F238E27FC236}">
                  <a16:creationId xmlns:a16="http://schemas.microsoft.com/office/drawing/2014/main" id="{2EF02DA5-66B3-4A3E-B0FF-4BB89DBFE804}"/>
                </a:ext>
              </a:extLst>
            </p:cNvPr>
            <p:cNvSpPr/>
            <p:nvPr/>
          </p:nvSpPr>
          <p:spPr>
            <a:xfrm>
              <a:off x="7640848" y="1954305"/>
              <a:ext cx="2239603" cy="2594433"/>
            </a:xfrm>
            <a:prstGeom prst="rect">
              <a:avLst/>
            </a:prstGeom>
            <a:solidFill>
              <a:schemeClr val="accent1"/>
            </a:solid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8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19" name="Picture 18">
              <a:extLst>
                <a:ext uri="{FF2B5EF4-FFF2-40B4-BE49-F238E27FC236}">
                  <a16:creationId xmlns:a16="http://schemas.microsoft.com/office/drawing/2014/main" id="{E8CC8B7D-9894-4295-BAE2-51D8EAECCF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26047" y="1585906"/>
              <a:ext cx="508808" cy="501653"/>
            </a:xfrm>
            <a:prstGeom prst="rect">
              <a:avLst/>
            </a:prstGeom>
          </p:spPr>
        </p:pic>
        <p:pic>
          <p:nvPicPr>
            <p:cNvPr id="20" name="Picture 19">
              <a:extLst>
                <a:ext uri="{FF2B5EF4-FFF2-40B4-BE49-F238E27FC236}">
                  <a16:creationId xmlns:a16="http://schemas.microsoft.com/office/drawing/2014/main" id="{8860DA64-1B7B-457A-A36C-931489188AD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18981" y="2191605"/>
              <a:ext cx="795824" cy="795824"/>
            </a:xfrm>
            <a:prstGeom prst="rect">
              <a:avLst/>
            </a:prstGeom>
          </p:spPr>
        </p:pic>
        <p:pic>
          <p:nvPicPr>
            <p:cNvPr id="21" name="Picture 20">
              <a:extLst>
                <a:ext uri="{FF2B5EF4-FFF2-40B4-BE49-F238E27FC236}">
                  <a16:creationId xmlns:a16="http://schemas.microsoft.com/office/drawing/2014/main" id="{963F772B-1812-4177-809B-94642C75C6F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29680" y="3405284"/>
              <a:ext cx="795824" cy="795824"/>
            </a:xfrm>
            <a:prstGeom prst="rect">
              <a:avLst/>
            </a:prstGeom>
          </p:spPr>
        </p:pic>
        <p:cxnSp>
          <p:nvCxnSpPr>
            <p:cNvPr id="22" name="Straight Arrow Connector 21">
              <a:extLst>
                <a:ext uri="{FF2B5EF4-FFF2-40B4-BE49-F238E27FC236}">
                  <a16:creationId xmlns:a16="http://schemas.microsoft.com/office/drawing/2014/main" id="{BA5F6C54-53ED-4D36-95F7-F6D968D45F96}"/>
                </a:ext>
              </a:extLst>
            </p:cNvPr>
            <p:cNvCxnSpPr/>
            <p:nvPr/>
          </p:nvCxnSpPr>
          <p:spPr>
            <a:xfrm flipV="1">
              <a:off x="5956819" y="2589517"/>
              <a:ext cx="2451564" cy="14023"/>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D098F1B-034E-4DA9-AFF1-7EFCD9AB2CDE}"/>
                </a:ext>
              </a:extLst>
            </p:cNvPr>
            <p:cNvCxnSpPr/>
            <p:nvPr/>
          </p:nvCxnSpPr>
          <p:spPr>
            <a:xfrm>
              <a:off x="6008948" y="3770463"/>
              <a:ext cx="2357044" cy="148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0B9F4DA-5D76-4666-9983-C6C6654F271A}"/>
                </a:ext>
              </a:extLst>
            </p:cNvPr>
            <p:cNvSpPr txBox="1"/>
            <p:nvPr/>
          </p:nvSpPr>
          <p:spPr>
            <a:xfrm>
              <a:off x="8359078" y="4144453"/>
              <a:ext cx="937032" cy="416963"/>
            </a:xfrm>
            <a:prstGeom prst="rect">
              <a:avLst/>
            </a:prstGeom>
            <a:noFill/>
          </p:spPr>
          <p:txBody>
            <a:bodyPr wrap="none" rtlCol="0">
              <a:spAutoFit/>
            </a:bodyPr>
            <a:lstStyle/>
            <a:p>
              <a:pPr marL="0" marR="0" lvl="0" indent="0" algn="ctr" defTabSz="91418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a:ea typeface="+mn-ea"/>
                  <a:cs typeface="+mn-cs"/>
                </a:rPr>
                <a:t>VHDs</a:t>
              </a:r>
              <a:endParaRPr kumimoji="0" lang="en-US" sz="16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7" name="TextBox 26">
              <a:extLst>
                <a:ext uri="{FF2B5EF4-FFF2-40B4-BE49-F238E27FC236}">
                  <a16:creationId xmlns:a16="http://schemas.microsoft.com/office/drawing/2014/main" id="{DEF92094-3685-45F4-B30F-9EC3051537D0}"/>
                </a:ext>
              </a:extLst>
            </p:cNvPr>
            <p:cNvSpPr txBox="1"/>
            <p:nvPr/>
          </p:nvSpPr>
          <p:spPr>
            <a:xfrm>
              <a:off x="6402787" y="4557782"/>
              <a:ext cx="3832146" cy="456826"/>
            </a:xfrm>
            <a:prstGeom prst="rect">
              <a:avLst/>
            </a:prstGeom>
            <a:noFill/>
          </p:spPr>
          <p:txBody>
            <a:bodyPr wrap="non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Managed Storage Accounts</a:t>
              </a:r>
            </a:p>
          </p:txBody>
        </p:sp>
        <p:cxnSp>
          <p:nvCxnSpPr>
            <p:cNvPr id="32" name="Straight Arrow Connector 31">
              <a:extLst>
                <a:ext uri="{FF2B5EF4-FFF2-40B4-BE49-F238E27FC236}">
                  <a16:creationId xmlns:a16="http://schemas.microsoft.com/office/drawing/2014/main" id="{8897C583-6CD8-4F69-8A5B-A66D7BEACF41}"/>
                </a:ext>
              </a:extLst>
            </p:cNvPr>
            <p:cNvCxnSpPr>
              <a:endCxn id="17" idx="1"/>
            </p:cNvCxnSpPr>
            <p:nvPr/>
          </p:nvCxnSpPr>
          <p:spPr>
            <a:xfrm>
              <a:off x="3684624" y="2603539"/>
              <a:ext cx="1486970"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3F27D71-4AAC-4500-A8ED-812C3C012D46}"/>
                </a:ext>
              </a:extLst>
            </p:cNvPr>
            <p:cNvCxnSpPr/>
            <p:nvPr/>
          </p:nvCxnSpPr>
          <p:spPr>
            <a:xfrm>
              <a:off x="3684624" y="3405285"/>
              <a:ext cx="1486970" cy="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Right Brace 33">
              <a:extLst>
                <a:ext uri="{FF2B5EF4-FFF2-40B4-BE49-F238E27FC236}">
                  <a16:creationId xmlns:a16="http://schemas.microsoft.com/office/drawing/2014/main" id="{E58A8A43-0710-4FF2-8CC2-3B25D686923B}"/>
                </a:ext>
              </a:extLst>
            </p:cNvPr>
            <p:cNvSpPr/>
            <p:nvPr/>
          </p:nvSpPr>
          <p:spPr>
            <a:xfrm rot="16200000">
              <a:off x="8543800" y="110101"/>
              <a:ext cx="546185" cy="2797208"/>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8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TextBox 34">
              <a:extLst>
                <a:ext uri="{FF2B5EF4-FFF2-40B4-BE49-F238E27FC236}">
                  <a16:creationId xmlns:a16="http://schemas.microsoft.com/office/drawing/2014/main" id="{7636889C-1E39-455E-B5F6-683FB644AB12}"/>
                </a:ext>
              </a:extLst>
            </p:cNvPr>
            <p:cNvSpPr txBox="1"/>
            <p:nvPr/>
          </p:nvSpPr>
          <p:spPr>
            <a:xfrm>
              <a:off x="7090666" y="666240"/>
              <a:ext cx="2727626" cy="456826"/>
            </a:xfrm>
            <a:prstGeom prst="rect">
              <a:avLst/>
            </a:prstGeom>
            <a:noFill/>
          </p:spPr>
          <p:txBody>
            <a:bodyPr wrap="none" rtlCol="0">
              <a:spAutoFit/>
            </a:bodyPr>
            <a:lstStyle/>
            <a:p>
              <a:pPr marL="0" marR="0" lvl="0" indent="0" algn="l" defTabSz="91418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Managed by Azure</a:t>
              </a:r>
            </a:p>
          </p:txBody>
        </p:sp>
      </p:grpSp>
      <p:cxnSp>
        <p:nvCxnSpPr>
          <p:cNvPr id="7" name="Straight Connector 6">
            <a:extLst>
              <a:ext uri="{FF2B5EF4-FFF2-40B4-BE49-F238E27FC236}">
                <a16:creationId xmlns:a16="http://schemas.microsoft.com/office/drawing/2014/main" id="{2EB5B1C8-243A-4547-8B04-10166EE3D4A9}"/>
              </a:ext>
            </a:extLst>
          </p:cNvPr>
          <p:cNvCxnSpPr>
            <a:cxnSpLocks/>
          </p:cNvCxnSpPr>
          <p:nvPr/>
        </p:nvCxnSpPr>
        <p:spPr>
          <a:xfrm>
            <a:off x="5946635" y="1179003"/>
            <a:ext cx="0" cy="3538171"/>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9AE80E2-9251-4F02-9B68-96F2C25D71C6}"/>
              </a:ext>
            </a:extLst>
          </p:cNvPr>
          <p:cNvSpPr txBox="1"/>
          <p:nvPr/>
        </p:nvSpPr>
        <p:spPr>
          <a:xfrm>
            <a:off x="361864" y="2296738"/>
            <a:ext cx="4730573" cy="465513"/>
          </a:xfrm>
          <a:prstGeom prst="rect">
            <a:avLst/>
          </a:prstGeom>
        </p:spPr>
        <p:txBody>
          <a:bodyPr vert="horz" wrap="square" lIns="0" tIns="0" rIns="0" bIns="0" rtlCol="0" anchor="b">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0" name="TextBox 9">
            <a:extLst>
              <a:ext uri="{FF2B5EF4-FFF2-40B4-BE49-F238E27FC236}">
                <a16:creationId xmlns:a16="http://schemas.microsoft.com/office/drawing/2014/main" id="{8504301B-C39B-4F08-A7F1-DA9558455DBA}"/>
              </a:ext>
            </a:extLst>
          </p:cNvPr>
          <p:cNvSpPr txBox="1"/>
          <p:nvPr/>
        </p:nvSpPr>
        <p:spPr>
          <a:xfrm>
            <a:off x="361864" y="2092278"/>
            <a:ext cx="4730573" cy="504141"/>
          </a:xfrm>
          <a:prstGeom prst="rect">
            <a:avLst/>
          </a:prstGeom>
        </p:spPr>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Storage Account</a:t>
            </a:r>
          </a:p>
        </p:txBody>
      </p:sp>
      <p:cxnSp>
        <p:nvCxnSpPr>
          <p:cNvPr id="37" name="Straight Connector 36">
            <a:extLst>
              <a:ext uri="{FF2B5EF4-FFF2-40B4-BE49-F238E27FC236}">
                <a16:creationId xmlns:a16="http://schemas.microsoft.com/office/drawing/2014/main" id="{C5AAE317-DFC4-4961-847D-D09DDCDBEDD7}"/>
              </a:ext>
            </a:extLst>
          </p:cNvPr>
          <p:cNvCxnSpPr>
            <a:cxnSpLocks/>
          </p:cNvCxnSpPr>
          <p:nvPr/>
        </p:nvCxnSpPr>
        <p:spPr>
          <a:xfrm>
            <a:off x="-63062" y="4717174"/>
            <a:ext cx="12255062" cy="0"/>
          </a:xfrm>
          <a:prstGeom prst="line">
            <a:avLst/>
          </a:prstGeom>
          <a:ln w="762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CB7D2C4E-F986-4F34-AFC2-00BEC6C2912D}"/>
              </a:ext>
            </a:extLst>
          </p:cNvPr>
          <p:cNvPicPr>
            <a:picLocks noChangeAspect="1"/>
          </p:cNvPicPr>
          <p:nvPr/>
        </p:nvPicPr>
        <p:blipFill>
          <a:blip r:embed="rId8">
            <a:biLevel thresh="25000"/>
          </a:blip>
          <a:stretch>
            <a:fillRect/>
          </a:stretch>
        </p:blipFill>
        <p:spPr>
          <a:xfrm>
            <a:off x="469525" y="5850822"/>
            <a:ext cx="1221738" cy="916303"/>
          </a:xfrm>
          <a:prstGeom prst="rect">
            <a:avLst/>
          </a:prstGeom>
        </p:spPr>
      </p:pic>
      <p:pic>
        <p:nvPicPr>
          <p:cNvPr id="41" name="Picture 40">
            <a:extLst>
              <a:ext uri="{FF2B5EF4-FFF2-40B4-BE49-F238E27FC236}">
                <a16:creationId xmlns:a16="http://schemas.microsoft.com/office/drawing/2014/main" id="{23012818-F369-4AD5-8DA1-91053C1AC75C}"/>
              </a:ext>
            </a:extLst>
          </p:cNvPr>
          <p:cNvPicPr>
            <a:picLocks noChangeAspect="1"/>
          </p:cNvPicPr>
          <p:nvPr/>
        </p:nvPicPr>
        <p:blipFill>
          <a:blip r:embed="rId8">
            <a:biLevel thresh="25000"/>
          </a:blip>
          <a:stretch>
            <a:fillRect/>
          </a:stretch>
        </p:blipFill>
        <p:spPr>
          <a:xfrm>
            <a:off x="2226126" y="4621940"/>
            <a:ext cx="2441949" cy="1831462"/>
          </a:xfrm>
          <a:prstGeom prst="rect">
            <a:avLst/>
          </a:prstGeom>
        </p:spPr>
      </p:pic>
      <p:sp>
        <p:nvSpPr>
          <p:cNvPr id="42" name="Arrow: Right 41">
            <a:extLst>
              <a:ext uri="{FF2B5EF4-FFF2-40B4-BE49-F238E27FC236}">
                <a16:creationId xmlns:a16="http://schemas.microsoft.com/office/drawing/2014/main" id="{E36E89DA-5875-42B4-97CD-C68903AE3D7E}"/>
              </a:ext>
            </a:extLst>
          </p:cNvPr>
          <p:cNvSpPr/>
          <p:nvPr/>
        </p:nvSpPr>
        <p:spPr bwMode="auto">
          <a:xfrm rot="19860871">
            <a:off x="1624995" y="5868256"/>
            <a:ext cx="645404" cy="392125"/>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3" name="Picture 42">
            <a:extLst>
              <a:ext uri="{FF2B5EF4-FFF2-40B4-BE49-F238E27FC236}">
                <a16:creationId xmlns:a16="http://schemas.microsoft.com/office/drawing/2014/main" id="{80E5A135-3909-4336-AA35-0BCB14826C35}"/>
              </a:ext>
            </a:extLst>
          </p:cNvPr>
          <p:cNvPicPr>
            <a:picLocks noChangeAspect="1"/>
          </p:cNvPicPr>
          <p:nvPr/>
        </p:nvPicPr>
        <p:blipFill>
          <a:blip r:embed="rId9"/>
          <a:stretch>
            <a:fillRect/>
          </a:stretch>
        </p:blipFill>
        <p:spPr>
          <a:xfrm>
            <a:off x="8775817" y="4748688"/>
            <a:ext cx="2343175" cy="2343175"/>
          </a:xfrm>
          <a:prstGeom prst="rect">
            <a:avLst/>
          </a:prstGeom>
        </p:spPr>
      </p:pic>
      <p:sp>
        <p:nvSpPr>
          <p:cNvPr id="44" name="Rectangle 43">
            <a:extLst>
              <a:ext uri="{FF2B5EF4-FFF2-40B4-BE49-F238E27FC236}">
                <a16:creationId xmlns:a16="http://schemas.microsoft.com/office/drawing/2014/main" id="{AAAB311B-B358-44C8-8544-A2ADFC9B9FAE}"/>
              </a:ext>
            </a:extLst>
          </p:cNvPr>
          <p:cNvSpPr/>
          <p:nvPr/>
        </p:nvSpPr>
        <p:spPr>
          <a:xfrm>
            <a:off x="10823438" y="4771567"/>
            <a:ext cx="1284326" cy="757130"/>
          </a:xfrm>
          <a:prstGeom prst="rect">
            <a:avLst/>
          </a:prstGeom>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50 Gb/s</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50k </a:t>
            </a:r>
            <a:r>
              <a:rPr kumimoji="0" lang="en-US" sz="2400" b="1"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iops</a:t>
            </a:r>
            <a:endParaRPr kumimoji="0" lang="en-US" sz="24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707D1A54-AEE4-4E4F-836E-3E059CD6860E}"/>
              </a:ext>
            </a:extLst>
          </p:cNvPr>
          <p:cNvSpPr/>
          <p:nvPr/>
        </p:nvSpPr>
        <p:spPr>
          <a:xfrm>
            <a:off x="7350321" y="6099222"/>
            <a:ext cx="1620957" cy="757130"/>
          </a:xfrm>
          <a:prstGeom prst="rect">
            <a:avLst/>
          </a:prstGeom>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10-20 Gb/s</a:t>
            </a:r>
          </a:p>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20k </a:t>
            </a:r>
            <a:r>
              <a:rPr kumimoji="0" lang="en-US" sz="2400" b="1"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iops</a:t>
            </a:r>
            <a:endParaRPr kumimoji="0" lang="en-US" sz="24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p:txBody>
      </p:sp>
      <p:sp>
        <p:nvSpPr>
          <p:cNvPr id="46" name="TextBox 45">
            <a:extLst>
              <a:ext uri="{FF2B5EF4-FFF2-40B4-BE49-F238E27FC236}">
                <a16:creationId xmlns:a16="http://schemas.microsoft.com/office/drawing/2014/main" id="{95297B3E-F8D4-42D6-B49D-BE87E1CCBDE1}"/>
              </a:ext>
            </a:extLst>
          </p:cNvPr>
          <p:cNvSpPr txBox="1"/>
          <p:nvPr/>
        </p:nvSpPr>
        <p:spPr>
          <a:xfrm>
            <a:off x="0" y="862071"/>
            <a:ext cx="594663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Segoe UI Semilight"/>
                <a:ea typeface="+mn-ea"/>
                <a:cs typeface="+mn-cs"/>
              </a:rPr>
              <a:t>Archive Storage &amp; Object Tiering</a:t>
            </a:r>
          </a:p>
        </p:txBody>
      </p:sp>
      <p:sp>
        <p:nvSpPr>
          <p:cNvPr id="47" name="TextBox 46">
            <a:extLst>
              <a:ext uri="{FF2B5EF4-FFF2-40B4-BE49-F238E27FC236}">
                <a16:creationId xmlns:a16="http://schemas.microsoft.com/office/drawing/2014/main" id="{7CFAE34C-C4CF-49AC-B1B7-8E2F42C22FB7}"/>
              </a:ext>
            </a:extLst>
          </p:cNvPr>
          <p:cNvSpPr txBox="1"/>
          <p:nvPr/>
        </p:nvSpPr>
        <p:spPr>
          <a:xfrm>
            <a:off x="6252547" y="907353"/>
            <a:ext cx="485621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Segoe UI Semilight"/>
                <a:ea typeface="+mn-ea"/>
                <a:cs typeface="+mn-cs"/>
              </a:rPr>
              <a:t>Managed VM Disks</a:t>
            </a:r>
          </a:p>
        </p:txBody>
      </p:sp>
      <p:sp>
        <p:nvSpPr>
          <p:cNvPr id="48" name="TextBox 47">
            <a:extLst>
              <a:ext uri="{FF2B5EF4-FFF2-40B4-BE49-F238E27FC236}">
                <a16:creationId xmlns:a16="http://schemas.microsoft.com/office/drawing/2014/main" id="{97AC0418-1E6B-49FA-BFD1-4429BC3147F5}"/>
              </a:ext>
            </a:extLst>
          </p:cNvPr>
          <p:cNvSpPr txBox="1"/>
          <p:nvPr/>
        </p:nvSpPr>
        <p:spPr>
          <a:xfrm>
            <a:off x="4779797" y="5280911"/>
            <a:ext cx="4856218"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6E6E6"/>
                </a:solidFill>
                <a:effectLst/>
                <a:uLnTx/>
                <a:uFillTx/>
                <a:latin typeface="Segoe UI Semilight"/>
                <a:ea typeface="+mn-ea"/>
                <a:cs typeface="+mn-cs"/>
              </a:rPr>
              <a:t>Limitless Storage Accounts</a:t>
            </a:r>
          </a:p>
        </p:txBody>
      </p:sp>
      <p:sp>
        <p:nvSpPr>
          <p:cNvPr id="49" name="Rectangle 48">
            <a:extLst>
              <a:ext uri="{FF2B5EF4-FFF2-40B4-BE49-F238E27FC236}">
                <a16:creationId xmlns:a16="http://schemas.microsoft.com/office/drawing/2014/main" id="{E4FE55C9-6364-41BD-9CE6-86E231D0CFA1}"/>
              </a:ext>
            </a:extLst>
          </p:cNvPr>
          <p:cNvSpPr/>
          <p:nvPr/>
        </p:nvSpPr>
        <p:spPr>
          <a:xfrm>
            <a:off x="4166426" y="4922301"/>
            <a:ext cx="688009" cy="424732"/>
          </a:xfrm>
          <a:prstGeom prst="rect">
            <a:avLst/>
          </a:prstGeom>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5PB</a:t>
            </a:r>
          </a:p>
        </p:txBody>
      </p:sp>
      <p:sp>
        <p:nvSpPr>
          <p:cNvPr id="50" name="Rectangle 49">
            <a:extLst>
              <a:ext uri="{FF2B5EF4-FFF2-40B4-BE49-F238E27FC236}">
                <a16:creationId xmlns:a16="http://schemas.microsoft.com/office/drawing/2014/main" id="{8EA037B6-0B4C-4F83-927E-A85C8B0C303F}"/>
              </a:ext>
            </a:extLst>
          </p:cNvPr>
          <p:cNvSpPr/>
          <p:nvPr/>
        </p:nvSpPr>
        <p:spPr>
          <a:xfrm>
            <a:off x="1622379" y="6300422"/>
            <a:ext cx="1000595" cy="424732"/>
          </a:xfrm>
          <a:prstGeom prst="rect">
            <a:avLst/>
          </a:prstGeom>
        </p:spPr>
        <p:txBody>
          <a:bodyPr wrap="none">
            <a:sp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500TB</a:t>
            </a:r>
          </a:p>
        </p:txBody>
      </p:sp>
    </p:spTree>
    <p:extLst>
      <p:ext uri="{BB962C8B-B14F-4D97-AF65-F5344CB8AC3E}">
        <p14:creationId xmlns:p14="http://schemas.microsoft.com/office/powerpoint/2010/main" val="298592705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5"/>
          <p:cNvSpPr>
            <a:spLocks noGrp="1"/>
          </p:cNvSpPr>
          <p:nvPr>
            <p:ph type="title"/>
          </p:nvPr>
        </p:nvSpPr>
        <p:spPr>
          <a:xfrm>
            <a:off x="551788" y="253971"/>
            <a:ext cx="10875196" cy="586979"/>
          </a:xfrm>
        </p:spPr>
        <p:txBody>
          <a:bodyPr vert="horz" wrap="square" lIns="0" tIns="0" rIns="0" bIns="0" rtlCol="0" anchor="ctr">
            <a:noAutofit/>
          </a:bodyPr>
          <a:lstStyle/>
          <a:p>
            <a:pPr defTabSz="932026">
              <a:lnSpc>
                <a:spcPts val="3600"/>
              </a:lnSpc>
              <a:spcBef>
                <a:spcPts val="1200"/>
              </a:spcBef>
              <a:buSzPct val="90000"/>
            </a:pPr>
            <a:r>
              <a:rPr lang="en-US">
                <a:solidFill>
                  <a:schemeClr val="tx1"/>
                </a:solidFill>
                <a:latin typeface="Segoe UI Light"/>
              </a:rPr>
              <a:t>Azure Backup: A Quick Summary</a:t>
            </a:r>
          </a:p>
        </p:txBody>
      </p:sp>
      <p:sp>
        <p:nvSpPr>
          <p:cNvPr id="6" name="Rectangle 5"/>
          <p:cNvSpPr/>
          <p:nvPr/>
        </p:nvSpPr>
        <p:spPr bwMode="auto">
          <a:xfrm>
            <a:off x="650567" y="978969"/>
            <a:ext cx="10305961" cy="821490"/>
          </a:xfrm>
          <a:prstGeom prst="rect">
            <a:avLst/>
          </a:prstGeom>
          <a:solidFill>
            <a:schemeClr val="accent2"/>
          </a:solidFill>
          <a:ln w="3175" cap="flat" cmpd="sng" algn="ctr">
            <a:noFill/>
            <a:prstDash val="solid"/>
            <a:headEnd type="none" w="med" len="med"/>
            <a:tailEnd type="none" w="med" len="med"/>
          </a:ln>
          <a:effectLst/>
        </p:spPr>
        <p:txBody>
          <a:bodyPr vert="horz" wrap="square" lIns="0" tIns="45707" rIns="0" bIns="45707" numCol="1" rtlCol="0" anchor="ctr" anchorCtr="0" compatLnSpc="1">
            <a:prstTxWarp prst="textNoShape">
              <a:avLst/>
            </a:prstTxWarp>
          </a:bodyPr>
          <a:lstStyle/>
          <a:p>
            <a:pPr marL="0" marR="0" lvl="0" indent="0" algn="ctr" defTabSz="913702" rtl="0" eaLnBrk="1" fontAlgn="base" latinLnBrk="0" hangingPunct="1">
              <a:lnSpc>
                <a:spcPct val="100000"/>
              </a:lnSpc>
              <a:spcBef>
                <a:spcPct val="0"/>
              </a:spcBef>
              <a:spcAft>
                <a:spcPct val="0"/>
              </a:spcAft>
              <a:buClrTx/>
              <a:buSzTx/>
              <a:buFontTx/>
              <a:buNone/>
              <a:tabLst/>
              <a:defRPr/>
            </a:pPr>
            <a:r>
              <a:rPr kumimoji="0" lang="en-US" sz="3527" b="1" i="0" u="none" strike="noStrike" kern="0" cap="none" spc="0" normalizeH="0" baseline="0" noProof="0">
                <a:ln>
                  <a:noFill/>
                </a:ln>
                <a:solidFill>
                  <a:srgbClr val="FFFFFF"/>
                </a:solidFill>
                <a:effectLst/>
                <a:uLnTx/>
                <a:uFillTx/>
                <a:latin typeface="Segoe UI Light"/>
                <a:ea typeface="+mn-ea"/>
                <a:cs typeface="+mn-cs"/>
              </a:rPr>
              <a:t>Cloud-first Backup Solution</a:t>
            </a:r>
          </a:p>
        </p:txBody>
      </p:sp>
      <p:cxnSp>
        <p:nvCxnSpPr>
          <p:cNvPr id="7" name="Straight Connector 6"/>
          <p:cNvCxnSpPr/>
          <p:nvPr/>
        </p:nvCxnSpPr>
        <p:spPr>
          <a:xfrm>
            <a:off x="1731" y="1025911"/>
            <a:ext cx="12188544" cy="1"/>
          </a:xfrm>
          <a:prstGeom prst="line">
            <a:avLst/>
          </a:prstGeom>
          <a:ln>
            <a:solidFill>
              <a:schemeClr val="bg1">
                <a:lumMod val="50000"/>
                <a:alpha val="18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 Placeholder 3"/>
          <p:cNvSpPr txBox="1">
            <a:spLocks/>
          </p:cNvSpPr>
          <p:nvPr/>
        </p:nvSpPr>
        <p:spPr>
          <a:xfrm>
            <a:off x="650566" y="2115719"/>
            <a:ext cx="10305961" cy="4663499"/>
          </a:xfrm>
          <a:prstGeom prst="rect">
            <a:avLst/>
          </a:prstGeom>
          <a:ln>
            <a:noFill/>
          </a:ln>
        </p:spPr>
        <p:txBody>
          <a:bodyPr vert="horz" wrap="square" lIns="143387" tIns="89617" rIns="143387" bIns="89617" rtlCol="0">
            <a:spAutoFit/>
          </a:bodyPr>
          <a:lstStyle>
            <a:lvl1pPr marL="342816" marR="0" indent="-342816" algn="l" defTabSz="93251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57" marR="0" indent="-241241" algn="l" defTabSz="93251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04"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449"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991" marR="0" indent="-228544" algn="l" defTabSz="93251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413"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70"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928"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185" indent="-233128" algn="l" defTabSz="93251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Built as a Native Cloud Service – Infrastructure free!</a:t>
            </a:r>
          </a:p>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Protect Linux or Windows VMs in Azure &amp; On-premises</a:t>
            </a:r>
          </a:p>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Flexible long term retention policy</a:t>
            </a:r>
          </a:p>
          <a:p>
            <a:pPr marL="0" marR="0" lvl="0" indent="0" algn="l" defTabSz="932513" rtl="0" eaLnBrk="1" fontAlgn="auto" latinLnBrk="0" hangingPunct="1">
              <a:lnSpc>
                <a:spcPct val="90000"/>
              </a:lnSpc>
              <a:spcBef>
                <a:spcPct val="20000"/>
              </a:spcBef>
              <a:spcAft>
                <a:spcPts val="0"/>
              </a:spcAft>
              <a:buClr>
                <a:srgbClr val="0070C0"/>
              </a:buClr>
              <a:buSzPct val="90000"/>
              <a:buFont typeface="Arial" pitchFamily="34" charset="0"/>
              <a:buNone/>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Instant file recovery</a:t>
            </a:r>
          </a:p>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Centralized Management and Reporting</a:t>
            </a:r>
          </a:p>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endParaRPr kumimoji="0" lang="en-US" sz="2400" b="0" i="0" u="none" strike="noStrike" kern="1200" cap="none" spc="0" normalizeH="0" baseline="0" noProof="0" dirty="0">
              <a:ln>
                <a:noFill/>
              </a:ln>
              <a:solidFill>
                <a:srgbClr val="FFFFFF"/>
              </a:solidFill>
              <a:effectLst/>
              <a:uLnTx/>
              <a:uFillTx/>
              <a:latin typeface="Segoe UI Light"/>
              <a:ea typeface="+mn-ea"/>
              <a:cs typeface="+mn-cs"/>
            </a:endParaRPr>
          </a:p>
          <a:p>
            <a:pPr marL="342816" marR="0" lvl="0" indent="-342816" algn="l" defTabSz="932513" rtl="0" eaLnBrk="1" fontAlgn="auto" latinLnBrk="0" hangingPunct="1">
              <a:lnSpc>
                <a:spcPct val="90000"/>
              </a:lnSpc>
              <a:spcBef>
                <a:spcPct val="20000"/>
              </a:spcBef>
              <a:spcAft>
                <a:spcPts val="0"/>
              </a:spcAft>
              <a:buClr>
                <a:srgbClr val="0070C0"/>
              </a:buClr>
              <a:buSzPct val="90000"/>
              <a:buFont typeface="Wingdings" panose="05000000000000000000" pitchFamily="2" charset="2"/>
              <a:buChar char="ü"/>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Backup of Encrypted VMs</a:t>
            </a:r>
          </a:p>
        </p:txBody>
      </p:sp>
    </p:spTree>
    <p:extLst>
      <p:ext uri="{BB962C8B-B14F-4D97-AF65-F5344CB8AC3E}">
        <p14:creationId xmlns:p14="http://schemas.microsoft.com/office/powerpoint/2010/main" val="35393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Cloud backup approach</a:t>
            </a:r>
          </a:p>
        </p:txBody>
      </p:sp>
      <p:sp>
        <p:nvSpPr>
          <p:cNvPr id="3" name="Text Placeholder 2"/>
          <p:cNvSpPr>
            <a:spLocks noGrp="1"/>
          </p:cNvSpPr>
          <p:nvPr>
            <p:ph type="body" sz="quarter" idx="4294967295"/>
          </p:nvPr>
        </p:nvSpPr>
        <p:spPr>
          <a:xfrm>
            <a:off x="0" y="1381125"/>
            <a:ext cx="8167688" cy="827088"/>
          </a:xfrm>
          <a:prstGeom prst="rect">
            <a:avLst/>
          </a:prstGeom>
        </p:spPr>
        <p:txBody>
          <a:bodyPr/>
          <a:lstStyle/>
          <a:p>
            <a:pPr marL="0" indent="0">
              <a:buNone/>
            </a:pPr>
            <a:r>
              <a:rPr lang="en-US" sz="2745" dirty="0">
                <a:solidFill>
                  <a:schemeClr val="tx1"/>
                </a:solidFill>
              </a:rPr>
              <a:t>Azure Backup approach is differentiated!</a:t>
            </a:r>
          </a:p>
          <a:p>
            <a:pPr lvl="1"/>
            <a:endParaRPr lang="en-US" sz="1569" dirty="0">
              <a:solidFill>
                <a:schemeClr val="bg1"/>
              </a:solidFill>
            </a:endParaRPr>
          </a:p>
        </p:txBody>
      </p:sp>
      <p:grpSp>
        <p:nvGrpSpPr>
          <p:cNvPr id="10" name="Group 9"/>
          <p:cNvGrpSpPr/>
          <p:nvPr/>
        </p:nvGrpSpPr>
        <p:grpSpPr>
          <a:xfrm>
            <a:off x="448214" y="2251394"/>
            <a:ext cx="3625350" cy="3625351"/>
            <a:chOff x="724618" y="1958197"/>
            <a:chExt cx="3291840" cy="3291840"/>
          </a:xfrm>
          <a:solidFill>
            <a:srgbClr val="00B050"/>
          </a:solidFill>
        </p:grpSpPr>
        <p:sp>
          <p:nvSpPr>
            <p:cNvPr id="4" name="Rectangle 3"/>
            <p:cNvSpPr/>
            <p:nvPr/>
          </p:nvSpPr>
          <p:spPr bwMode="auto">
            <a:xfrm>
              <a:off x="724618" y="1958197"/>
              <a:ext cx="3291840" cy="3291840"/>
            </a:xfrm>
            <a:prstGeom prst="rect">
              <a:avLst/>
            </a:prstGeom>
            <a:grp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85" tIns="89642" rIns="179285" bIns="38093" numCol="1" rtlCol="0" anchor="t" anchorCtr="0" compatLnSpc="1">
              <a:prstTxWarp prst="textNoShape">
                <a:avLst/>
              </a:prstTxWarp>
            </a:bodyPr>
            <a:lstStyle/>
            <a:p>
              <a:pPr marL="0" marR="0" lvl="0" indent="0" algn="l" defTabSz="761667" rtl="0" eaLnBrk="1" fontAlgn="base" latinLnBrk="0" hangingPunct="1">
                <a:lnSpc>
                  <a:spcPct val="100000"/>
                </a:lnSpc>
                <a:spcBef>
                  <a:spcPct val="0"/>
                </a:spcBef>
                <a:spcAft>
                  <a:spcPct val="0"/>
                </a:spcAft>
                <a:buClrTx/>
                <a:buSzTx/>
                <a:buFontTx/>
                <a:buNone/>
                <a:tabLst>
                  <a:tab pos="239423" algn="l"/>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Cloud as storage target</a:t>
              </a:r>
            </a:p>
          </p:txBody>
        </p:sp>
        <p:sp>
          <p:nvSpPr>
            <p:cNvPr id="7" name="TextBox 6"/>
            <p:cNvSpPr txBox="1"/>
            <p:nvPr/>
          </p:nvSpPr>
          <p:spPr>
            <a:xfrm>
              <a:off x="929986" y="2749684"/>
              <a:ext cx="3062709" cy="1380805"/>
            </a:xfrm>
            <a:prstGeom prst="rect">
              <a:avLst/>
            </a:prstGeom>
            <a:grp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On-</a:t>
              </a:r>
              <a:r>
                <a:rPr kumimoji="0" lang="en-US" sz="1765" b="0" i="0" u="none" strike="noStrike" kern="0" cap="none" spc="0" normalizeH="0" baseline="0" noProof="0" dirty="0" err="1">
                  <a:ln>
                    <a:noFill/>
                  </a:ln>
                  <a:solidFill>
                    <a:srgbClr val="FFFFFF">
                      <a:alpha val="99000"/>
                    </a:srgbClr>
                  </a:solidFill>
                  <a:effectLst/>
                  <a:uLnTx/>
                  <a:uFillTx/>
                  <a:latin typeface="Segoe UI"/>
                  <a:cs typeface="Segoe UI" pitchFamily="34" charset="0"/>
                </a:rPr>
                <a:t>prem</a:t>
              </a: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 infrastructure</a:t>
              </a:r>
            </a:p>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License costs for Windows</a:t>
              </a:r>
            </a:p>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License costs for backup software</a:t>
              </a:r>
            </a:p>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Egress costs $0.087-$.181/GB</a:t>
              </a:r>
            </a:p>
          </p:txBody>
        </p:sp>
      </p:grpSp>
      <p:sp>
        <p:nvSpPr>
          <p:cNvPr id="5" name="Rectangle 4"/>
          <p:cNvSpPr/>
          <p:nvPr/>
        </p:nvSpPr>
        <p:spPr bwMode="auto">
          <a:xfrm>
            <a:off x="4248394" y="2251393"/>
            <a:ext cx="3625351" cy="3625351"/>
          </a:xfrm>
          <a:prstGeom prst="rect">
            <a:avLst/>
          </a:prstGeom>
          <a:solidFill>
            <a:srgbClr val="00B0F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85" tIns="89642" rIns="179285" bIns="38093" numCol="1" rtlCol="0" anchor="t" anchorCtr="0" compatLnSpc="1">
            <a:prstTxWarp prst="textNoShape">
              <a:avLst/>
            </a:prstTxWarp>
          </a:bodyPr>
          <a:lstStyle/>
          <a:p>
            <a:pPr marL="0" marR="0" lvl="0" indent="0" algn="l" defTabSz="761667" rtl="0" eaLnBrk="1" fontAlgn="base" latinLnBrk="0" hangingPunct="1">
              <a:lnSpc>
                <a:spcPct val="100000"/>
              </a:lnSpc>
              <a:spcBef>
                <a:spcPct val="0"/>
              </a:spcBef>
              <a:spcAft>
                <a:spcPct val="0"/>
              </a:spcAft>
              <a:buClrTx/>
              <a:buSzTx/>
              <a:buFontTx/>
              <a:buNone/>
              <a:tabLst>
                <a:tab pos="239423" algn="l"/>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Backup software in IaaS</a:t>
            </a:r>
          </a:p>
        </p:txBody>
      </p:sp>
      <p:sp>
        <p:nvSpPr>
          <p:cNvPr id="6" name="Rectangle 5"/>
          <p:cNvSpPr/>
          <p:nvPr/>
        </p:nvSpPr>
        <p:spPr bwMode="auto">
          <a:xfrm>
            <a:off x="8042239" y="2251394"/>
            <a:ext cx="3625351" cy="3625351"/>
          </a:xfrm>
          <a:prstGeom prst="rect">
            <a:avLst/>
          </a:prstGeom>
          <a:solidFill>
            <a:srgbClr val="0070C0"/>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79285" tIns="89642" rIns="179285" bIns="38093" numCol="1" rtlCol="0" anchor="t" anchorCtr="0" compatLnSpc="1">
            <a:prstTxWarp prst="textNoShape">
              <a:avLst/>
            </a:prstTxWarp>
          </a:bodyPr>
          <a:lstStyle/>
          <a:p>
            <a:pPr marL="0" marR="0" lvl="0" indent="0" algn="l" defTabSz="761667" rtl="0" eaLnBrk="1" fontAlgn="base" latinLnBrk="0" hangingPunct="1">
              <a:lnSpc>
                <a:spcPct val="100000"/>
              </a:lnSpc>
              <a:spcBef>
                <a:spcPct val="0"/>
              </a:spcBef>
              <a:spcAft>
                <a:spcPct val="0"/>
              </a:spcAft>
              <a:buClrTx/>
              <a:buSzTx/>
              <a:buFontTx/>
              <a:buNone/>
              <a:tabLst>
                <a:tab pos="239423" algn="l"/>
              </a:tabLst>
              <a:defRPr/>
            </a:pPr>
            <a:r>
              <a:rPr kumimoji="0" lang="en-US" sz="2353" b="0" i="0" u="none" strike="noStrike" kern="0" cap="none" spc="0" normalizeH="0" baseline="0" noProof="0" dirty="0">
                <a:ln>
                  <a:noFill/>
                </a:ln>
                <a:solidFill>
                  <a:srgbClr val="FFFFFF"/>
                </a:solidFill>
                <a:effectLst/>
                <a:uLnTx/>
                <a:uFillTx/>
                <a:latin typeface="Segoe UI"/>
                <a:ea typeface="+mn-ea"/>
                <a:cs typeface="+mn-cs"/>
              </a:rPr>
              <a:t>Azure Backup Approach</a:t>
            </a:r>
          </a:p>
        </p:txBody>
      </p:sp>
      <p:sp>
        <p:nvSpPr>
          <p:cNvPr id="14" name="TextBox 13"/>
          <p:cNvSpPr txBox="1"/>
          <p:nvPr/>
        </p:nvSpPr>
        <p:spPr>
          <a:xfrm>
            <a:off x="4374566" y="3123069"/>
            <a:ext cx="3373006" cy="1900875"/>
          </a:xfrm>
          <a:prstGeom prst="rect">
            <a:avLst/>
          </a:prstGeom>
          <a:no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marL="194287" marR="0" lvl="0" indent="-194287"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Cloud Compute cost $536/</a:t>
            </a:r>
            <a:r>
              <a:rPr kumimoji="0" lang="en-US" sz="1765" b="0" i="0" u="none" strike="noStrike" kern="0" cap="none" spc="0" normalizeH="0" baseline="0" noProof="0" dirty="0" err="1">
                <a:ln>
                  <a:noFill/>
                </a:ln>
                <a:solidFill>
                  <a:srgbClr val="FFFFFF">
                    <a:alpha val="99000"/>
                  </a:srgbClr>
                </a:solidFill>
                <a:effectLst/>
                <a:uLnTx/>
                <a:uFillTx/>
                <a:latin typeface="Segoe UI"/>
                <a:cs typeface="Segoe UI" pitchFamily="34" charset="0"/>
              </a:rPr>
              <a:t>mo</a:t>
            </a:r>
            <a:endPar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endParaRPr>
          </a:p>
          <a:p>
            <a:pPr marL="194287" marR="0" lvl="0" indent="-194287"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License costs for Windows</a:t>
            </a:r>
          </a:p>
          <a:p>
            <a:pPr marL="194287" marR="0" lvl="0" indent="-194287"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License costs backup software</a:t>
            </a:r>
          </a:p>
          <a:p>
            <a:pPr marL="194287" marR="0" lvl="0" indent="-194287"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Max storage 32TB per VM</a:t>
            </a:r>
          </a:p>
          <a:p>
            <a:pPr marL="194287" marR="0" lvl="0" indent="-194287"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endPar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endParaRPr>
          </a:p>
          <a:p>
            <a:pPr marL="194287" marR="0" lvl="0" indent="-194287"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endPar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endParaRPr>
          </a:p>
        </p:txBody>
      </p:sp>
      <p:sp>
        <p:nvSpPr>
          <p:cNvPr id="15" name="TextBox 14"/>
          <p:cNvSpPr txBox="1"/>
          <p:nvPr/>
        </p:nvSpPr>
        <p:spPr>
          <a:xfrm>
            <a:off x="8048575" y="3123069"/>
            <a:ext cx="3619015" cy="2226740"/>
          </a:xfrm>
          <a:prstGeom prst="rect">
            <a:avLst/>
          </a:prstGeom>
          <a:noFill/>
        </p:spPr>
        <p:txBody>
          <a:bodyPr wrap="square" lIns="0" tIns="0" rIns="0" bIns="0" rtlCol="0">
            <a:spAutoFit/>
          </a:bodyPr>
          <a:lstStyle>
            <a:defPPr>
              <a:defRPr lang="en-US"/>
            </a:defPPr>
            <a:lvl1pPr marL="194287" indent="-194287" defTabSz="777149">
              <a:spcBef>
                <a:spcPct val="20000"/>
              </a:spcBef>
              <a:buClr>
                <a:srgbClr val="FFFFFF"/>
              </a:buClr>
              <a:buSzPct val="100000"/>
              <a:buFont typeface="Arial" pitchFamily="34" charset="0"/>
              <a:buChar char="•"/>
              <a:defRPr sz="1400">
                <a:solidFill>
                  <a:srgbClr val="FFFFFF">
                    <a:lumMod val="65000"/>
                    <a:lumOff val="35000"/>
                    <a:alpha val="99000"/>
                  </a:srgbClr>
                </a:solidFill>
                <a:ea typeface="Segoe UI" pitchFamily="34" charset="0"/>
                <a:cs typeface="Segoe UI" pitchFamily="34" charset="0"/>
              </a:defRPr>
            </a:lvl1pPr>
            <a:lvl2pPr marL="466203" defTabSz="932404"/>
            <a:lvl3pPr marL="932404" defTabSz="932404"/>
            <a:lvl4pPr marL="1398607" defTabSz="932404"/>
            <a:lvl5pPr marL="1864807" defTabSz="932404"/>
            <a:lvl6pPr marL="2331011" defTabSz="932404"/>
            <a:lvl7pPr marL="2797212" defTabSz="932404"/>
            <a:lvl8pPr marL="3263415" defTabSz="932404"/>
            <a:lvl9pPr marL="3729618" defTabSz="932404"/>
          </a:lstStyle>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Backup as a Service</a:t>
            </a:r>
          </a:p>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Pay as you go</a:t>
            </a:r>
          </a:p>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No backup infrastructure</a:t>
            </a:r>
          </a:p>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No additional compute costs </a:t>
            </a:r>
          </a:p>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No egress costs for restore</a:t>
            </a:r>
          </a:p>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Self service </a:t>
            </a:r>
          </a:p>
          <a:p>
            <a:pPr marL="190480" marR="0" lvl="0" indent="-190480" algn="l" defTabSz="761918" rtl="0" eaLnBrk="1" fontAlgn="auto" latinLnBrk="0" hangingPunct="1">
              <a:lnSpc>
                <a:spcPct val="100000"/>
              </a:lnSpc>
              <a:spcBef>
                <a:spcPct val="20000"/>
              </a:spcBef>
              <a:spcAft>
                <a:spcPts val="0"/>
              </a:spcAft>
              <a:buClr>
                <a:srgbClr val="FFFFFF"/>
              </a:buClr>
              <a:buSzPct val="100000"/>
              <a:buFont typeface="Courier New" panose="02070309020205020404" pitchFamily="49" charset="0"/>
              <a:buChar char="o"/>
              <a:tabLst/>
              <a:defRPr/>
            </a:pPr>
            <a:r>
              <a:rPr kumimoji="0" lang="en-US" sz="1765" b="0" i="0" u="none" strike="noStrike" kern="0" cap="none" spc="0" normalizeH="0" baseline="0" noProof="0" dirty="0">
                <a:ln>
                  <a:noFill/>
                </a:ln>
                <a:solidFill>
                  <a:srgbClr val="FFFFFF">
                    <a:alpha val="99000"/>
                  </a:srgbClr>
                </a:solidFill>
                <a:effectLst/>
                <a:uLnTx/>
                <a:uFillTx/>
                <a:latin typeface="Segoe UI"/>
                <a:cs typeface="Segoe UI" pitchFamily="34" charset="0"/>
              </a:rPr>
              <a:t>Central management from cloud</a:t>
            </a:r>
          </a:p>
        </p:txBody>
      </p:sp>
    </p:spTree>
    <p:extLst>
      <p:ext uri="{BB962C8B-B14F-4D97-AF65-F5344CB8AC3E}">
        <p14:creationId xmlns:p14="http://schemas.microsoft.com/office/powerpoint/2010/main" val="264922233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6" grpId="0" animBg="1"/>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6" y="5681"/>
            <a:ext cx="11166229" cy="1075425"/>
          </a:xfrm>
        </p:spPr>
        <p:txBody>
          <a:bodyPr/>
          <a:lstStyle/>
          <a:p>
            <a:r>
              <a:rPr lang="en-US" sz="5293" dirty="0">
                <a:solidFill>
                  <a:schemeClr val="tx1"/>
                </a:solidFill>
              </a:rPr>
              <a:t>Protection of on-premises &amp; Azure VMs</a:t>
            </a:r>
          </a:p>
        </p:txBody>
      </p:sp>
      <p:sp>
        <p:nvSpPr>
          <p:cNvPr id="3" name="Title 1"/>
          <p:cNvSpPr txBox="1">
            <a:spLocks/>
          </p:cNvSpPr>
          <p:nvPr/>
        </p:nvSpPr>
        <p:spPr>
          <a:xfrm>
            <a:off x="-12446" y="711370"/>
            <a:ext cx="11613016" cy="1075425"/>
          </a:xfrm>
          <a:prstGeom prst="rect">
            <a:avLst/>
          </a:prstGeom>
        </p:spPr>
        <p:txBody>
          <a:bodyPr vert="horz" wrap="square" lIns="194989" tIns="121868" rIns="194989" bIns="121868"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l" defTabSz="685606" rtl="0" eaLnBrk="1" fontAlgn="auto" latinLnBrk="0" hangingPunct="1">
              <a:lnSpc>
                <a:spcPts val="4630"/>
              </a:lnSpc>
              <a:spcBef>
                <a:spcPct val="0"/>
              </a:spcBef>
              <a:spcAft>
                <a:spcPts val="0"/>
              </a:spcAft>
              <a:buClrTx/>
              <a:buSzTx/>
              <a:buFontTx/>
              <a:buNone/>
              <a:tabLst/>
              <a:defRPr/>
            </a:pPr>
            <a:r>
              <a:rPr kumimoji="0" lang="en-US" sz="3136" b="0" i="0" u="none" strike="noStrike" kern="1200" cap="none" spc="-75" normalizeH="0" baseline="0" noProof="0" dirty="0">
                <a:ln w="3175">
                  <a:noFill/>
                </a:ln>
                <a:solidFill>
                  <a:srgbClr val="FFFFFF"/>
                </a:solidFill>
                <a:effectLst/>
                <a:uLnTx/>
                <a:uFillTx/>
                <a:latin typeface="Segoe UI Light"/>
                <a:ea typeface="+mn-ea"/>
                <a:cs typeface="Segoe UI" pitchFamily="34" charset="0"/>
              </a:rPr>
              <a:t>Heterogeneous Platform Support</a:t>
            </a:r>
          </a:p>
          <a:p>
            <a:pPr marL="0" marR="0" lvl="0" indent="0" algn="l" defTabSz="685606" rtl="0" eaLnBrk="1" fontAlgn="auto" latinLnBrk="0" hangingPunct="1">
              <a:lnSpc>
                <a:spcPts val="4630"/>
              </a:lnSpc>
              <a:spcBef>
                <a:spcPct val="0"/>
              </a:spcBef>
              <a:spcAft>
                <a:spcPts val="0"/>
              </a:spcAft>
              <a:buClrTx/>
              <a:buSzTx/>
              <a:buFontTx/>
              <a:buNone/>
              <a:tabLst/>
              <a:defRPr/>
            </a:pPr>
            <a:r>
              <a:rPr kumimoji="0" lang="en-US" sz="3136" b="0" i="0" u="none" strike="noStrike" kern="1200" cap="none" spc="-75" normalizeH="0" baseline="0" noProof="0" dirty="0">
                <a:ln w="3175">
                  <a:noFill/>
                </a:ln>
                <a:solidFill>
                  <a:srgbClr val="FFFFFF"/>
                </a:solidFill>
                <a:effectLst/>
                <a:uLnTx/>
                <a:uFillTx/>
                <a:latin typeface="Segoe UI Light"/>
                <a:ea typeface="+mn-ea"/>
                <a:cs typeface="Segoe UI" pitchFamily="34" charset="0"/>
              </a:rPr>
              <a:t>Cloud 1</a:t>
            </a:r>
            <a:r>
              <a:rPr kumimoji="0" lang="en-US" sz="3136" b="0" i="0" u="none" strike="noStrike" kern="1200" cap="none" spc="-75" normalizeH="0" baseline="30000" noProof="0" dirty="0">
                <a:ln w="3175">
                  <a:noFill/>
                </a:ln>
                <a:solidFill>
                  <a:srgbClr val="FFFFFF"/>
                </a:solidFill>
                <a:effectLst/>
                <a:uLnTx/>
                <a:uFillTx/>
                <a:latin typeface="Segoe UI Light"/>
                <a:ea typeface="+mn-ea"/>
                <a:cs typeface="Segoe UI" pitchFamily="34" charset="0"/>
              </a:rPr>
              <a:t>st</a:t>
            </a:r>
            <a:r>
              <a:rPr kumimoji="0" lang="en-US" sz="3136" b="0" i="0" u="none" strike="noStrike" kern="1200" cap="none" spc="-75" normalizeH="0" baseline="0" noProof="0" dirty="0">
                <a:ln w="3175">
                  <a:noFill/>
                </a:ln>
                <a:solidFill>
                  <a:srgbClr val="FFFFFF"/>
                </a:solidFill>
                <a:effectLst/>
                <a:uLnTx/>
                <a:uFillTx/>
                <a:latin typeface="Segoe UI Light"/>
                <a:ea typeface="+mn-ea"/>
                <a:cs typeface="Segoe UI" pitchFamily="34" charset="0"/>
              </a:rPr>
              <a:t> Service</a:t>
            </a:r>
          </a:p>
        </p:txBody>
      </p:sp>
      <p:sp>
        <p:nvSpPr>
          <p:cNvPr id="94" name="Rectangle 93"/>
          <p:cNvSpPr/>
          <p:nvPr/>
        </p:nvSpPr>
        <p:spPr bwMode="auto">
          <a:xfrm>
            <a:off x="2594" y="5913726"/>
            <a:ext cx="12185084" cy="941388"/>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marL="0" marR="0" lvl="0" indent="0" algn="ctr" defTabSz="931696" rtl="0" eaLnBrk="1" fontAlgn="base" latinLnBrk="0" hangingPunct="1">
              <a:lnSpc>
                <a:spcPct val="90000"/>
              </a:lnSpc>
              <a:spcBef>
                <a:spcPct val="0"/>
              </a:spcBef>
              <a:spcAft>
                <a:spcPct val="0"/>
              </a:spcAft>
              <a:buClrTx/>
              <a:buSzTx/>
              <a:buFontTx/>
              <a:buNone/>
              <a:tabLst/>
              <a:defRPr/>
            </a:pPr>
            <a:endParaRPr kumimoji="0" lang="en-US" sz="3137"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itle 1"/>
          <p:cNvSpPr txBox="1">
            <a:spLocks/>
          </p:cNvSpPr>
          <p:nvPr/>
        </p:nvSpPr>
        <p:spPr>
          <a:xfrm>
            <a:off x="158838" y="5997723"/>
            <a:ext cx="11764477" cy="724555"/>
          </a:xfrm>
          <a:prstGeom prst="rect">
            <a:avLst/>
          </a:prstGeom>
        </p:spPr>
        <p:txBody>
          <a:bodyPr vert="horz" wrap="square" lIns="194989" tIns="121868" rIns="194989" bIns="121868"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85606"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75" normalizeH="0" baseline="0" noProof="0">
                <a:ln w="3175">
                  <a:noFill/>
                </a:ln>
                <a:solidFill>
                  <a:srgbClr val="FFFFFF"/>
                </a:solidFill>
                <a:effectLst/>
                <a:uLnTx/>
                <a:uFillTx/>
                <a:latin typeface="Segoe UI"/>
                <a:ea typeface="+mn-ea"/>
                <a:cs typeface="Segoe UI" pitchFamily="34" charset="0"/>
              </a:rPr>
              <a:t>Powerful protection that reduces infrastructure!</a:t>
            </a:r>
          </a:p>
        </p:txBody>
      </p:sp>
      <p:sp>
        <p:nvSpPr>
          <p:cNvPr id="155" name="TextBox 154"/>
          <p:cNvSpPr txBox="1"/>
          <p:nvPr/>
        </p:nvSpPr>
        <p:spPr>
          <a:xfrm>
            <a:off x="7601299" y="1144972"/>
            <a:ext cx="4445307" cy="4583851"/>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200" b="1" i="0" u="sng" strike="noStrike" kern="0" cap="none" spc="0" normalizeH="0" baseline="0" noProof="0" dirty="0">
                <a:ln>
                  <a:noFill/>
                </a:ln>
                <a:solidFill>
                  <a:srgbClr val="FFFFFF"/>
                </a:solidFill>
                <a:effectLst/>
                <a:uLnTx/>
                <a:uFillTx/>
                <a:latin typeface="Segoe UI"/>
                <a:ea typeface="+mn-ea"/>
                <a:cs typeface="+mn-cs"/>
              </a:rPr>
              <a:t>Datacenter Extension</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A true Public Cloud DR Service is on-demand, heterogeneous, and automated.</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Data Replication forms a constant connection to the Public Cloud.  Your data can become usable on demand for Recovery, Testing, or Migration. </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2000" b="1" i="0" u="sng"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Hyper-V &amp; VMware - - &gt; Azure</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Physical Windows - - &gt; Azure*</a:t>
            </a:r>
          </a:p>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Windows &amp; Linux Azure VMs</a:t>
            </a:r>
          </a:p>
        </p:txBody>
      </p:sp>
      <p:sp>
        <p:nvSpPr>
          <p:cNvPr id="18" name="Left-Right Arrow 17"/>
          <p:cNvSpPr/>
          <p:nvPr/>
        </p:nvSpPr>
        <p:spPr>
          <a:xfrm>
            <a:off x="3216266" y="3466434"/>
            <a:ext cx="2546407" cy="79554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Backup &amp; Restore</a:t>
            </a:r>
          </a:p>
        </p:txBody>
      </p:sp>
      <p:grpSp>
        <p:nvGrpSpPr>
          <p:cNvPr id="4" name="Group 3"/>
          <p:cNvGrpSpPr/>
          <p:nvPr/>
        </p:nvGrpSpPr>
        <p:grpSpPr>
          <a:xfrm>
            <a:off x="5834075" y="2715841"/>
            <a:ext cx="1297964" cy="1579902"/>
            <a:chOff x="5657700" y="3155407"/>
            <a:chExt cx="1298332" cy="1580351"/>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84574" y="3155407"/>
              <a:ext cx="1171458" cy="1171458"/>
            </a:xfrm>
            <a:prstGeom prst="rect">
              <a:avLst/>
            </a:prstGeom>
          </p:spPr>
        </p:pic>
        <p:pic>
          <p:nvPicPr>
            <p:cNvPr id="7" name="Picture 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44475" y="3665459"/>
              <a:ext cx="543341" cy="543341"/>
            </a:xfrm>
            <a:prstGeom prst="rect">
              <a:avLst/>
            </a:prstGeom>
          </p:spPr>
        </p:pic>
        <p:sp>
          <p:nvSpPr>
            <p:cNvPr id="43" name="TextBox 42"/>
            <p:cNvSpPr txBox="1"/>
            <p:nvPr/>
          </p:nvSpPr>
          <p:spPr>
            <a:xfrm>
              <a:off x="5657700" y="4212389"/>
              <a:ext cx="1280613" cy="523369"/>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ysClr val="windowText" lastClr="000000"/>
                  </a:solidFill>
                  <a:effectLst/>
                  <a:uLnTx/>
                  <a:uFillTx/>
                  <a:latin typeface="Segoe UI"/>
                  <a:ea typeface="+mn-ea"/>
                  <a:cs typeface="+mn-cs"/>
                </a:rPr>
                <a:t>Cloud Storage</a:t>
              </a:r>
            </a:p>
          </p:txBody>
        </p:sp>
      </p:grpSp>
      <p:grpSp>
        <p:nvGrpSpPr>
          <p:cNvPr id="29" name="Group 28"/>
          <p:cNvGrpSpPr/>
          <p:nvPr/>
        </p:nvGrpSpPr>
        <p:grpSpPr>
          <a:xfrm>
            <a:off x="1837334" y="3275476"/>
            <a:ext cx="1280250" cy="1693539"/>
            <a:chOff x="1505752" y="2808109"/>
            <a:chExt cx="1181962" cy="1457337"/>
          </a:xfrm>
        </p:grpSpPr>
        <p:grpSp>
          <p:nvGrpSpPr>
            <p:cNvPr id="30" name="Group 29"/>
            <p:cNvGrpSpPr/>
            <p:nvPr/>
          </p:nvGrpSpPr>
          <p:grpSpPr>
            <a:xfrm>
              <a:off x="1600082" y="2808109"/>
              <a:ext cx="1013793" cy="1031287"/>
              <a:chOff x="3319122" y="2841880"/>
              <a:chExt cx="1659177" cy="1573952"/>
            </a:xfrm>
          </p:grpSpPr>
          <p:pic>
            <p:nvPicPr>
              <p:cNvPr id="32" name="Picture 3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319122" y="2845631"/>
                <a:ext cx="780291" cy="780290"/>
              </a:xfrm>
              <a:prstGeom prst="rect">
                <a:avLst/>
              </a:prstGeom>
            </p:spPr>
          </p:pic>
          <p:pic>
            <p:nvPicPr>
              <p:cNvPr id="33" name="Picture 3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198012" y="3635542"/>
                <a:ext cx="780287" cy="780290"/>
              </a:xfrm>
              <a:prstGeom prst="rect">
                <a:avLst/>
              </a:prstGeom>
            </p:spPr>
          </p:pic>
          <p:pic>
            <p:nvPicPr>
              <p:cNvPr id="34" name="Picture 3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198008" y="2841880"/>
                <a:ext cx="780288" cy="780290"/>
              </a:xfrm>
              <a:prstGeom prst="rect">
                <a:avLst/>
              </a:prstGeom>
            </p:spPr>
          </p:pic>
          <p:pic>
            <p:nvPicPr>
              <p:cNvPr id="35" name="Picture 3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3319123" y="3629673"/>
                <a:ext cx="780294" cy="780290"/>
              </a:xfrm>
              <a:prstGeom prst="rect">
                <a:avLst/>
              </a:prstGeom>
            </p:spPr>
          </p:pic>
        </p:grpSp>
        <p:sp>
          <p:nvSpPr>
            <p:cNvPr id="31" name="TextBox 30"/>
            <p:cNvSpPr txBox="1"/>
            <p:nvPr/>
          </p:nvSpPr>
          <p:spPr>
            <a:xfrm>
              <a:off x="1505752" y="3807872"/>
              <a:ext cx="1181962" cy="457574"/>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Virtual Machines</a:t>
              </a:r>
            </a:p>
          </p:txBody>
        </p:sp>
      </p:grpSp>
      <p:pic>
        <p:nvPicPr>
          <p:cNvPr id="42" name="Picture 41"/>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96336" y="3805961"/>
            <a:ext cx="655844" cy="703630"/>
          </a:xfrm>
          <a:prstGeom prst="rect">
            <a:avLst/>
          </a:prstGeom>
        </p:spPr>
      </p:pic>
      <p:sp>
        <p:nvSpPr>
          <p:cNvPr id="44" name="TextBox 43"/>
          <p:cNvSpPr txBox="1"/>
          <p:nvPr/>
        </p:nvSpPr>
        <p:spPr>
          <a:xfrm>
            <a:off x="472384" y="4488512"/>
            <a:ext cx="1760217" cy="521358"/>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Physical Windows Servers</a:t>
            </a:r>
          </a:p>
        </p:txBody>
      </p:sp>
      <p:pic>
        <p:nvPicPr>
          <p:cNvPr id="8" name="Picture 7"/>
          <p:cNvPicPr>
            <a:picLocks noChangeAspect="1"/>
          </p:cNvPicPr>
          <p:nvPr/>
        </p:nvPicPr>
        <p:blipFill>
          <a:blip r:embed="rId7"/>
          <a:stretch>
            <a:fillRect/>
          </a:stretch>
        </p:blipFill>
        <p:spPr>
          <a:xfrm>
            <a:off x="2633400" y="4909634"/>
            <a:ext cx="471500" cy="546940"/>
          </a:xfrm>
          <a:prstGeom prst="rect">
            <a:avLst/>
          </a:prstGeom>
        </p:spPr>
      </p:pic>
      <p:pic>
        <p:nvPicPr>
          <p:cNvPr id="9" name="Picture 8"/>
          <p:cNvPicPr>
            <a:picLocks noChangeAspect="1"/>
          </p:cNvPicPr>
          <p:nvPr/>
        </p:nvPicPr>
        <p:blipFill>
          <a:blip r:embed="rId8"/>
          <a:stretch>
            <a:fillRect/>
          </a:stretch>
        </p:blipFill>
        <p:spPr>
          <a:xfrm>
            <a:off x="1903975" y="4832669"/>
            <a:ext cx="695853" cy="695853"/>
          </a:xfrm>
          <a:prstGeom prst="rect">
            <a:avLst/>
          </a:prstGeom>
        </p:spPr>
      </p:pic>
      <p:pic>
        <p:nvPicPr>
          <p:cNvPr id="10" name="Picture 9"/>
          <p:cNvPicPr>
            <a:picLocks noChangeAspect="1"/>
          </p:cNvPicPr>
          <p:nvPr/>
        </p:nvPicPr>
        <p:blipFill>
          <a:blip r:embed="rId9"/>
          <a:stretch>
            <a:fillRect/>
          </a:stretch>
        </p:blipFill>
        <p:spPr>
          <a:xfrm>
            <a:off x="152890" y="2851893"/>
            <a:ext cx="1011653" cy="821052"/>
          </a:xfrm>
          <a:prstGeom prst="rect">
            <a:avLst/>
          </a:prstGeom>
        </p:spPr>
      </p:pic>
      <p:pic>
        <p:nvPicPr>
          <p:cNvPr id="40" name="Picture 39"/>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16639" y="3805381"/>
            <a:ext cx="655844" cy="703630"/>
          </a:xfrm>
          <a:prstGeom prst="rect">
            <a:avLst/>
          </a:prstGeom>
        </p:spPr>
      </p:pic>
      <p:sp>
        <p:nvSpPr>
          <p:cNvPr id="5" name="Rectangle: Rounded Corners 4"/>
          <p:cNvSpPr/>
          <p:nvPr/>
        </p:nvSpPr>
        <p:spPr bwMode="auto">
          <a:xfrm>
            <a:off x="1690852" y="2837950"/>
            <a:ext cx="4242501" cy="1608564"/>
          </a:xfrm>
          <a:prstGeom prst="round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VSS Consistent</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 Snapshot-based</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Item Level Recovery</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Up to 99 years retention</a:t>
            </a:r>
          </a:p>
        </p:txBody>
      </p:sp>
      <p:pic>
        <p:nvPicPr>
          <p:cNvPr id="20" name="Picture 19">
            <a:extLst>
              <a:ext uri="{FF2B5EF4-FFF2-40B4-BE49-F238E27FC236}">
                <a16:creationId xmlns:a16="http://schemas.microsoft.com/office/drawing/2014/main" id="{BD1301AA-F0C8-444A-B321-9872C1DEE285}"/>
              </a:ext>
            </a:extLst>
          </p:cNvPr>
          <p:cNvPicPr>
            <a:picLocks noChangeAspect="1"/>
          </p:cNvPicPr>
          <p:nvPr/>
        </p:nvPicPr>
        <p:blipFill>
          <a:blip r:embed="rId10"/>
          <a:stretch>
            <a:fillRect/>
          </a:stretch>
        </p:blipFill>
        <p:spPr>
          <a:xfrm>
            <a:off x="6095136" y="1911633"/>
            <a:ext cx="764951" cy="764951"/>
          </a:xfrm>
          <a:prstGeom prst="rect">
            <a:avLst/>
          </a:prstGeom>
        </p:spPr>
      </p:pic>
      <p:pic>
        <p:nvPicPr>
          <p:cNvPr id="22" name="Picture 21">
            <a:extLst>
              <a:ext uri="{FF2B5EF4-FFF2-40B4-BE49-F238E27FC236}">
                <a16:creationId xmlns:a16="http://schemas.microsoft.com/office/drawing/2014/main" id="{6B1198CA-5C30-4B9F-BE75-E5C33ED8B3F0}"/>
              </a:ext>
            </a:extLst>
          </p:cNvPr>
          <p:cNvPicPr>
            <a:picLocks noChangeAspect="1"/>
          </p:cNvPicPr>
          <p:nvPr/>
        </p:nvPicPr>
        <p:blipFill>
          <a:blip r:embed="rId5">
            <a:biLevel thresh="25000"/>
          </a:blip>
          <a:stretch>
            <a:fillRect/>
          </a:stretch>
        </p:blipFill>
        <p:spPr>
          <a:xfrm>
            <a:off x="6226725" y="4442159"/>
            <a:ext cx="489591" cy="489591"/>
          </a:xfrm>
          <a:prstGeom prst="rect">
            <a:avLst/>
          </a:prstGeom>
        </p:spPr>
      </p:pic>
      <p:pic>
        <p:nvPicPr>
          <p:cNvPr id="41" name="Picture 40">
            <a:extLst>
              <a:ext uri="{FF2B5EF4-FFF2-40B4-BE49-F238E27FC236}">
                <a16:creationId xmlns:a16="http://schemas.microsoft.com/office/drawing/2014/main" id="{53857ABB-4D79-43A3-9E43-63C27300943D}"/>
              </a:ext>
            </a:extLst>
          </p:cNvPr>
          <p:cNvPicPr>
            <a:picLocks noChangeAspect="1"/>
          </p:cNvPicPr>
          <p:nvPr/>
        </p:nvPicPr>
        <p:blipFill>
          <a:blip r:embed="rId7"/>
          <a:stretch>
            <a:fillRect/>
          </a:stretch>
        </p:blipFill>
        <p:spPr>
          <a:xfrm>
            <a:off x="6520655" y="4996981"/>
            <a:ext cx="471500" cy="546940"/>
          </a:xfrm>
          <a:prstGeom prst="rect">
            <a:avLst/>
          </a:prstGeom>
        </p:spPr>
      </p:pic>
      <p:pic>
        <p:nvPicPr>
          <p:cNvPr id="45" name="Picture 44">
            <a:extLst>
              <a:ext uri="{FF2B5EF4-FFF2-40B4-BE49-F238E27FC236}">
                <a16:creationId xmlns:a16="http://schemas.microsoft.com/office/drawing/2014/main" id="{4730897F-9D30-4F34-AA8F-1DB19363D104}"/>
              </a:ext>
            </a:extLst>
          </p:cNvPr>
          <p:cNvPicPr>
            <a:picLocks noChangeAspect="1"/>
          </p:cNvPicPr>
          <p:nvPr/>
        </p:nvPicPr>
        <p:blipFill>
          <a:blip r:embed="rId8"/>
          <a:stretch>
            <a:fillRect/>
          </a:stretch>
        </p:blipFill>
        <p:spPr>
          <a:xfrm>
            <a:off x="5791230" y="4920017"/>
            <a:ext cx="695853" cy="695853"/>
          </a:xfrm>
          <a:prstGeom prst="rect">
            <a:avLst/>
          </a:prstGeom>
        </p:spPr>
      </p:pic>
      <p:sp>
        <p:nvSpPr>
          <p:cNvPr id="23" name="Arrow: Left-Up 22">
            <a:extLst>
              <a:ext uri="{FF2B5EF4-FFF2-40B4-BE49-F238E27FC236}">
                <a16:creationId xmlns:a16="http://schemas.microsoft.com/office/drawing/2014/main" id="{E70EF99E-77F1-40A3-9E4C-2A9C76F0DFFC}"/>
              </a:ext>
            </a:extLst>
          </p:cNvPr>
          <p:cNvSpPr/>
          <p:nvPr/>
        </p:nvSpPr>
        <p:spPr bwMode="auto">
          <a:xfrm>
            <a:off x="6800854" y="3886967"/>
            <a:ext cx="405955" cy="776636"/>
          </a:xfrm>
          <a:prstGeom prst="lef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EE11B095-8937-4198-B7EA-9ABE06CC1B94}"/>
              </a:ext>
            </a:extLst>
          </p:cNvPr>
          <p:cNvPicPr>
            <a:picLocks noChangeAspect="1"/>
          </p:cNvPicPr>
          <p:nvPr/>
        </p:nvPicPr>
        <p:blipFill>
          <a:blip r:embed="rId11">
            <a:biLevel thresh="25000"/>
          </a:blip>
          <a:stretch>
            <a:fillRect/>
          </a:stretch>
        </p:blipFill>
        <p:spPr>
          <a:xfrm>
            <a:off x="1192993" y="2436874"/>
            <a:ext cx="410053" cy="410053"/>
          </a:xfrm>
          <a:prstGeom prst="rect">
            <a:avLst/>
          </a:prstGeom>
        </p:spPr>
      </p:pic>
      <p:pic>
        <p:nvPicPr>
          <p:cNvPr id="14" name="Picture 13">
            <a:extLst>
              <a:ext uri="{FF2B5EF4-FFF2-40B4-BE49-F238E27FC236}">
                <a16:creationId xmlns:a16="http://schemas.microsoft.com/office/drawing/2014/main" id="{1394B714-9103-44B9-A392-A91EA9ABF9C0}"/>
              </a:ext>
            </a:extLst>
          </p:cNvPr>
          <p:cNvPicPr>
            <a:picLocks noChangeAspect="1"/>
          </p:cNvPicPr>
          <p:nvPr/>
        </p:nvPicPr>
        <p:blipFill>
          <a:blip r:embed="rId12">
            <a:biLevel thresh="25000"/>
          </a:blip>
          <a:stretch>
            <a:fillRect/>
          </a:stretch>
        </p:blipFill>
        <p:spPr>
          <a:xfrm>
            <a:off x="1204756" y="2999260"/>
            <a:ext cx="434943" cy="434943"/>
          </a:xfrm>
          <a:prstGeom prst="rect">
            <a:avLst/>
          </a:prstGeom>
        </p:spPr>
      </p:pic>
      <p:pic>
        <p:nvPicPr>
          <p:cNvPr id="36" name="Picture 35">
            <a:extLst>
              <a:ext uri="{FF2B5EF4-FFF2-40B4-BE49-F238E27FC236}">
                <a16:creationId xmlns:a16="http://schemas.microsoft.com/office/drawing/2014/main" id="{9844171D-65B7-4E6C-ABD5-675C629C2510}"/>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r="45338"/>
          <a:stretch/>
        </p:blipFill>
        <p:spPr>
          <a:xfrm>
            <a:off x="152150" y="2209866"/>
            <a:ext cx="873061" cy="825752"/>
          </a:xfrm>
          <a:prstGeom prst="rect">
            <a:avLst/>
          </a:prstGeom>
        </p:spPr>
      </p:pic>
      <p:grpSp>
        <p:nvGrpSpPr>
          <p:cNvPr id="37" name="Group 36">
            <a:extLst>
              <a:ext uri="{FF2B5EF4-FFF2-40B4-BE49-F238E27FC236}">
                <a16:creationId xmlns:a16="http://schemas.microsoft.com/office/drawing/2014/main" id="{429E379D-370D-4C78-96B0-285979671CD2}"/>
              </a:ext>
            </a:extLst>
          </p:cNvPr>
          <p:cNvGrpSpPr/>
          <p:nvPr/>
        </p:nvGrpSpPr>
        <p:grpSpPr>
          <a:xfrm>
            <a:off x="5834758" y="2719362"/>
            <a:ext cx="1297964" cy="1579902"/>
            <a:chOff x="5657700" y="3155407"/>
            <a:chExt cx="1298332" cy="1580351"/>
          </a:xfrm>
        </p:grpSpPr>
        <p:pic>
          <p:nvPicPr>
            <p:cNvPr id="38" name="Picture 37">
              <a:extLst>
                <a:ext uri="{FF2B5EF4-FFF2-40B4-BE49-F238E27FC236}">
                  <a16:creationId xmlns:a16="http://schemas.microsoft.com/office/drawing/2014/main" id="{57195B32-1A08-4AFA-A45B-E2CDC1AA853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784574" y="3155407"/>
              <a:ext cx="1171458" cy="1171458"/>
            </a:xfrm>
            <a:prstGeom prst="rect">
              <a:avLst/>
            </a:prstGeom>
          </p:spPr>
        </p:pic>
        <p:pic>
          <p:nvPicPr>
            <p:cNvPr id="39" name="Picture 38">
              <a:extLst>
                <a:ext uri="{FF2B5EF4-FFF2-40B4-BE49-F238E27FC236}">
                  <a16:creationId xmlns:a16="http://schemas.microsoft.com/office/drawing/2014/main" id="{032D31AD-EC80-4C03-A989-F75DFE18881C}"/>
                </a:ext>
              </a:extLst>
            </p:cNvPr>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6344475" y="3665459"/>
              <a:ext cx="543341" cy="543341"/>
            </a:xfrm>
            <a:prstGeom prst="rect">
              <a:avLst/>
            </a:prstGeom>
          </p:spPr>
        </p:pic>
        <p:sp>
          <p:nvSpPr>
            <p:cNvPr id="46" name="TextBox 45">
              <a:extLst>
                <a:ext uri="{FF2B5EF4-FFF2-40B4-BE49-F238E27FC236}">
                  <a16:creationId xmlns:a16="http://schemas.microsoft.com/office/drawing/2014/main" id="{AAF64C52-C983-40DE-964A-5AAE8592701B}"/>
                </a:ext>
              </a:extLst>
            </p:cNvPr>
            <p:cNvSpPr txBox="1"/>
            <p:nvPr/>
          </p:nvSpPr>
          <p:spPr>
            <a:xfrm>
              <a:off x="5657700" y="4212389"/>
              <a:ext cx="1280613" cy="523369"/>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Cloud Storage</a:t>
              </a:r>
            </a:p>
          </p:txBody>
        </p:sp>
      </p:grpSp>
      <p:pic>
        <p:nvPicPr>
          <p:cNvPr id="47" name="Picture 46">
            <a:extLst>
              <a:ext uri="{FF2B5EF4-FFF2-40B4-BE49-F238E27FC236}">
                <a16:creationId xmlns:a16="http://schemas.microsoft.com/office/drawing/2014/main" id="{3565AAA7-B869-4106-8C36-B8F460C56F9C}"/>
              </a:ext>
            </a:extLst>
          </p:cNvPr>
          <p:cNvPicPr>
            <a:picLocks noChangeAspect="1"/>
          </p:cNvPicPr>
          <p:nvPr/>
        </p:nvPicPr>
        <p:blipFill>
          <a:blip r:embed="rId10">
            <a:biLevel thresh="25000"/>
          </a:blip>
          <a:stretch>
            <a:fillRect/>
          </a:stretch>
        </p:blipFill>
        <p:spPr>
          <a:xfrm>
            <a:off x="6095819" y="1915154"/>
            <a:ext cx="764951" cy="764951"/>
          </a:xfrm>
          <a:prstGeom prst="rect">
            <a:avLst/>
          </a:prstGeom>
        </p:spPr>
      </p:pic>
    </p:spTree>
    <p:extLst>
      <p:ext uri="{BB962C8B-B14F-4D97-AF65-F5344CB8AC3E}">
        <p14:creationId xmlns:p14="http://schemas.microsoft.com/office/powerpoint/2010/main" val="250977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6A726-E95D-46F9-BC98-F538B50D6D0F}"/>
              </a:ext>
            </a:extLst>
          </p:cNvPr>
          <p:cNvSpPr>
            <a:spLocks noGrp="1"/>
          </p:cNvSpPr>
          <p:nvPr>
            <p:ph type="title"/>
          </p:nvPr>
        </p:nvSpPr>
        <p:spPr>
          <a:xfrm>
            <a:off x="162818" y="30965"/>
            <a:ext cx="10515600" cy="1325563"/>
          </a:xfrm>
        </p:spPr>
        <p:txBody>
          <a:bodyPr/>
          <a:lstStyle/>
          <a:p>
            <a:r>
              <a:rPr lang="en-US" dirty="0">
                <a:solidFill>
                  <a:schemeClr val="tx2"/>
                </a:solidFill>
              </a:rPr>
              <a:t>A Massive Ecosystem (this is just Backup)</a:t>
            </a:r>
          </a:p>
        </p:txBody>
      </p:sp>
      <p:sp>
        <p:nvSpPr>
          <p:cNvPr id="7" name="Rectangle: Rounded Corners 6">
            <a:extLst>
              <a:ext uri="{FF2B5EF4-FFF2-40B4-BE49-F238E27FC236}">
                <a16:creationId xmlns:a16="http://schemas.microsoft.com/office/drawing/2014/main" id="{D76E23F8-E45C-4253-83C4-DB96D347BDC8}"/>
              </a:ext>
            </a:extLst>
          </p:cNvPr>
          <p:cNvSpPr/>
          <p:nvPr/>
        </p:nvSpPr>
        <p:spPr bwMode="auto">
          <a:xfrm>
            <a:off x="381292" y="1189494"/>
            <a:ext cx="4892985" cy="2465168"/>
          </a:xfrm>
          <a:prstGeom prst="roundRect">
            <a:avLst/>
          </a:prstGeom>
          <a:solidFill>
            <a:srgbClr val="FFFFFF"/>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1" i="0" u="sng" strike="noStrike" kern="1200" cap="none" spc="0" normalizeH="0" baseline="0" noProof="0" dirty="0">
                <a:ln>
                  <a:noFill/>
                </a:ln>
                <a:solidFill>
                  <a:srgbClr val="002050"/>
                </a:solidFill>
                <a:effectLst/>
                <a:uLnTx/>
                <a:uFillTx/>
                <a:latin typeface="Segoe UI Semilight"/>
                <a:ea typeface="Segoe UI" pitchFamily="34" charset="0"/>
                <a:cs typeface="Segoe UI" pitchFamily="34" charset="0"/>
              </a:rPr>
              <a:t>Industry Leaders</a:t>
            </a:r>
          </a:p>
        </p:txBody>
      </p:sp>
      <p:sp>
        <p:nvSpPr>
          <p:cNvPr id="8" name="Rectangle: Rounded Corners 7">
            <a:extLst>
              <a:ext uri="{FF2B5EF4-FFF2-40B4-BE49-F238E27FC236}">
                <a16:creationId xmlns:a16="http://schemas.microsoft.com/office/drawing/2014/main" id="{5602D656-B1CF-43E5-8E2F-6C3CBC6A7562}"/>
              </a:ext>
            </a:extLst>
          </p:cNvPr>
          <p:cNvSpPr/>
          <p:nvPr/>
        </p:nvSpPr>
        <p:spPr bwMode="auto">
          <a:xfrm>
            <a:off x="6843021" y="4026617"/>
            <a:ext cx="4892985" cy="2465168"/>
          </a:xfrm>
          <a:prstGeom prst="roundRect">
            <a:avLst/>
          </a:prstGeom>
          <a:solidFill>
            <a:srgbClr val="FFFFFF"/>
          </a:solid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1" i="0" u="sng" strike="noStrike" kern="1200" cap="none" spc="0" normalizeH="0" baseline="0" noProof="0" dirty="0">
                <a:ln>
                  <a:noFill/>
                </a:ln>
                <a:solidFill>
                  <a:srgbClr val="002050"/>
                </a:solidFill>
                <a:effectLst/>
                <a:uLnTx/>
                <a:uFillTx/>
                <a:latin typeface="Segoe UI Semilight"/>
                <a:ea typeface="Segoe UI" pitchFamily="34" charset="0"/>
                <a:cs typeface="Segoe UI" pitchFamily="34" charset="0"/>
              </a:rPr>
              <a:t>Emerging Vendors</a:t>
            </a:r>
          </a:p>
        </p:txBody>
      </p:sp>
      <p:sp>
        <p:nvSpPr>
          <p:cNvPr id="9" name="Rectangle: Rounded Corners 8">
            <a:extLst>
              <a:ext uri="{FF2B5EF4-FFF2-40B4-BE49-F238E27FC236}">
                <a16:creationId xmlns:a16="http://schemas.microsoft.com/office/drawing/2014/main" id="{46FA7981-7E55-416E-8201-FA0CD60849D6}"/>
              </a:ext>
            </a:extLst>
          </p:cNvPr>
          <p:cNvSpPr/>
          <p:nvPr/>
        </p:nvSpPr>
        <p:spPr bwMode="auto">
          <a:xfrm>
            <a:off x="455994" y="4026617"/>
            <a:ext cx="4818283" cy="2465168"/>
          </a:xfrm>
          <a:prstGeom prst="roundRect">
            <a:avLst/>
          </a:prstGeom>
          <a:solidFill>
            <a:srgbClr val="FFFFFF"/>
          </a:solid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1" i="0" u="sng" strike="noStrike" kern="1200" cap="none" spc="0" normalizeH="0" baseline="0" noProof="0" dirty="0">
                <a:ln>
                  <a:noFill/>
                </a:ln>
                <a:solidFill>
                  <a:srgbClr val="002050"/>
                </a:solidFill>
                <a:effectLst/>
                <a:uLnTx/>
                <a:uFillTx/>
                <a:latin typeface="Segoe UI Semilight"/>
                <a:ea typeface="Segoe UI" pitchFamily="34" charset="0"/>
                <a:cs typeface="Segoe UI" pitchFamily="34" charset="0"/>
              </a:rPr>
              <a:t>Appliances</a:t>
            </a:r>
          </a:p>
        </p:txBody>
      </p:sp>
      <p:sp>
        <p:nvSpPr>
          <p:cNvPr id="10" name="Rectangle: Rounded Corners 9">
            <a:extLst>
              <a:ext uri="{FF2B5EF4-FFF2-40B4-BE49-F238E27FC236}">
                <a16:creationId xmlns:a16="http://schemas.microsoft.com/office/drawing/2014/main" id="{FC3E301C-3F43-4D0F-84E1-820B05C7DBAA}"/>
              </a:ext>
            </a:extLst>
          </p:cNvPr>
          <p:cNvSpPr/>
          <p:nvPr/>
        </p:nvSpPr>
        <p:spPr bwMode="auto">
          <a:xfrm>
            <a:off x="6843021" y="1189494"/>
            <a:ext cx="4892985" cy="2465168"/>
          </a:xfrm>
          <a:prstGeom prst="roundRect">
            <a:avLst/>
          </a:prstGeom>
          <a:solidFill>
            <a:srgbClr val="FFFFFF"/>
          </a:solid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1" i="0" u="sng" strike="noStrike" kern="1200" cap="none" spc="0" normalizeH="0" baseline="0" noProof="0" dirty="0">
                <a:ln>
                  <a:noFill/>
                </a:ln>
                <a:solidFill>
                  <a:srgbClr val="002050"/>
                </a:solidFill>
                <a:effectLst/>
                <a:uLnTx/>
                <a:uFillTx/>
                <a:latin typeface="Segoe UI Semilight"/>
                <a:ea typeface="Segoe UI" pitchFamily="34" charset="0"/>
                <a:cs typeface="Segoe UI" pitchFamily="34" charset="0"/>
              </a:rPr>
              <a:t>Endpoints</a:t>
            </a:r>
          </a:p>
        </p:txBody>
      </p:sp>
      <p:pic>
        <p:nvPicPr>
          <p:cNvPr id="11" name="Picture 10">
            <a:hlinkClick r:id="rId3"/>
            <a:extLst>
              <a:ext uri="{FF2B5EF4-FFF2-40B4-BE49-F238E27FC236}">
                <a16:creationId xmlns:a16="http://schemas.microsoft.com/office/drawing/2014/main" id="{62A5BB37-21F5-4AB8-B226-391CD69A61C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7576" y="2516077"/>
            <a:ext cx="1247674" cy="824227"/>
          </a:xfrm>
          <a:prstGeom prst="rect">
            <a:avLst/>
          </a:prstGeom>
        </p:spPr>
      </p:pic>
      <p:pic>
        <p:nvPicPr>
          <p:cNvPr id="12" name="Picture 11">
            <a:hlinkClick r:id="rId5"/>
            <a:extLst>
              <a:ext uri="{FF2B5EF4-FFF2-40B4-BE49-F238E27FC236}">
                <a16:creationId xmlns:a16="http://schemas.microsoft.com/office/drawing/2014/main" id="{CC4760A8-14D1-43C8-BC66-FBFE6D0BA09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817719" y="1908065"/>
            <a:ext cx="2323566" cy="608012"/>
          </a:xfrm>
          <a:prstGeom prst="rect">
            <a:avLst/>
          </a:prstGeom>
        </p:spPr>
      </p:pic>
      <p:pic>
        <p:nvPicPr>
          <p:cNvPr id="13" name="Picture 12">
            <a:hlinkClick r:id="rId7"/>
            <a:extLst>
              <a:ext uri="{FF2B5EF4-FFF2-40B4-BE49-F238E27FC236}">
                <a16:creationId xmlns:a16="http://schemas.microsoft.com/office/drawing/2014/main" id="{C1BE8139-054A-4C6C-937B-D9EE4A2B1DE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34470" y="2798182"/>
            <a:ext cx="2006815" cy="801667"/>
          </a:xfrm>
          <a:prstGeom prst="rect">
            <a:avLst/>
          </a:prstGeom>
          <a:noFill/>
        </p:spPr>
      </p:pic>
      <p:pic>
        <p:nvPicPr>
          <p:cNvPr id="15" name="Picture 14" descr="Spectrum_protect-logo.eps">
            <a:hlinkClick r:id="rId9"/>
            <a:extLst>
              <a:ext uri="{FF2B5EF4-FFF2-40B4-BE49-F238E27FC236}">
                <a16:creationId xmlns:a16="http://schemas.microsoft.com/office/drawing/2014/main" id="{9B0310A5-8E0F-4F59-9D3D-87A80E11AF24}"/>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108225" y="2174223"/>
            <a:ext cx="797687" cy="1329478"/>
          </a:xfrm>
          <a:prstGeom prst="rect">
            <a:avLst/>
          </a:prstGeom>
        </p:spPr>
      </p:pic>
      <p:pic>
        <p:nvPicPr>
          <p:cNvPr id="16" name="Picture 15">
            <a:hlinkClick r:id="rId11"/>
            <a:extLst>
              <a:ext uri="{FF2B5EF4-FFF2-40B4-BE49-F238E27FC236}">
                <a16:creationId xmlns:a16="http://schemas.microsoft.com/office/drawing/2014/main" id="{6C212484-F005-4CA2-8D84-4782D488313C}"/>
              </a:ext>
            </a:extLst>
          </p:cNvPr>
          <p:cNvPicPr>
            <a:picLocks noChangeAspect="1"/>
          </p:cNvPicPr>
          <p:nvPr/>
        </p:nvPicPr>
        <p:blipFill>
          <a:blip r:embed="rId12">
            <a:clrChange>
              <a:clrFrom>
                <a:srgbClr val="F8F8F8"/>
              </a:clrFrom>
              <a:clrTo>
                <a:srgbClr val="F8F8F8">
                  <a:alpha val="0"/>
                </a:srgbClr>
              </a:clrTo>
            </a:clrChange>
          </a:blip>
          <a:stretch>
            <a:fillRect/>
          </a:stretch>
        </p:blipFill>
        <p:spPr>
          <a:xfrm>
            <a:off x="517607" y="5170112"/>
            <a:ext cx="2148075" cy="855109"/>
          </a:xfrm>
          <a:prstGeom prst="rect">
            <a:avLst/>
          </a:prstGeom>
          <a:noFill/>
        </p:spPr>
      </p:pic>
      <p:pic>
        <p:nvPicPr>
          <p:cNvPr id="17" name="Picture 16">
            <a:hlinkClick r:id="rId13"/>
            <a:extLst>
              <a:ext uri="{FF2B5EF4-FFF2-40B4-BE49-F238E27FC236}">
                <a16:creationId xmlns:a16="http://schemas.microsoft.com/office/drawing/2014/main" id="{13633C52-1DE0-4D05-8928-87D1E446602F}"/>
              </a:ext>
            </a:extLst>
          </p:cNvPr>
          <p:cNvPicPr>
            <a:picLocks noChangeAspect="1"/>
          </p:cNvPicPr>
          <p:nvPr/>
        </p:nvPicPr>
        <p:blipFill>
          <a:blip r:embed="rId14"/>
          <a:stretch>
            <a:fillRect/>
          </a:stretch>
        </p:blipFill>
        <p:spPr>
          <a:xfrm>
            <a:off x="3630831" y="5840258"/>
            <a:ext cx="1232891" cy="552027"/>
          </a:xfrm>
          <a:prstGeom prst="rect">
            <a:avLst/>
          </a:prstGeom>
        </p:spPr>
      </p:pic>
      <p:pic>
        <p:nvPicPr>
          <p:cNvPr id="18" name="Picture 17">
            <a:hlinkClick r:id="rId15"/>
            <a:extLst>
              <a:ext uri="{FF2B5EF4-FFF2-40B4-BE49-F238E27FC236}">
                <a16:creationId xmlns:a16="http://schemas.microsoft.com/office/drawing/2014/main" id="{F61540C0-2317-4D4A-AE87-B5240744F4B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826647" y="4559253"/>
            <a:ext cx="1138197" cy="297834"/>
          </a:xfrm>
          <a:prstGeom prst="rect">
            <a:avLst/>
          </a:prstGeom>
        </p:spPr>
      </p:pic>
      <p:pic>
        <p:nvPicPr>
          <p:cNvPr id="19" name="Picture 18">
            <a:hlinkClick r:id="rId16"/>
            <a:extLst>
              <a:ext uri="{FF2B5EF4-FFF2-40B4-BE49-F238E27FC236}">
                <a16:creationId xmlns:a16="http://schemas.microsoft.com/office/drawing/2014/main" id="{B4340799-9252-467B-9943-3295266BA43F}"/>
              </a:ext>
            </a:extLst>
          </p:cNvPr>
          <p:cNvPicPr>
            <a:picLocks noChangeAspect="1"/>
          </p:cNvPicPr>
          <p:nvPr/>
        </p:nvPicPr>
        <p:blipFill>
          <a:blip r:embed="rId17"/>
          <a:stretch>
            <a:fillRect/>
          </a:stretch>
        </p:blipFill>
        <p:spPr>
          <a:xfrm>
            <a:off x="775769" y="4827089"/>
            <a:ext cx="1493365" cy="278744"/>
          </a:xfrm>
          <a:prstGeom prst="rect">
            <a:avLst/>
          </a:prstGeom>
        </p:spPr>
      </p:pic>
      <p:pic>
        <p:nvPicPr>
          <p:cNvPr id="21" name="Picture 20">
            <a:hlinkClick r:id="rId18"/>
            <a:extLst>
              <a:ext uri="{FF2B5EF4-FFF2-40B4-BE49-F238E27FC236}">
                <a16:creationId xmlns:a16="http://schemas.microsoft.com/office/drawing/2014/main" id="{E97EADD9-0DAA-4FF9-B523-0BE4D42E02DE}"/>
              </a:ext>
            </a:extLst>
          </p:cNvPr>
          <p:cNvPicPr>
            <a:picLocks noChangeAspect="1"/>
          </p:cNvPicPr>
          <p:nvPr/>
        </p:nvPicPr>
        <p:blipFill>
          <a:blip r:embed="rId19"/>
          <a:stretch>
            <a:fillRect/>
          </a:stretch>
        </p:blipFill>
        <p:spPr>
          <a:xfrm>
            <a:off x="9746166" y="1884307"/>
            <a:ext cx="1748076" cy="655528"/>
          </a:xfrm>
          <a:prstGeom prst="rect">
            <a:avLst/>
          </a:prstGeom>
        </p:spPr>
      </p:pic>
      <p:pic>
        <p:nvPicPr>
          <p:cNvPr id="22" name="Picture 21">
            <a:hlinkClick r:id="rId20"/>
            <a:extLst>
              <a:ext uri="{FF2B5EF4-FFF2-40B4-BE49-F238E27FC236}">
                <a16:creationId xmlns:a16="http://schemas.microsoft.com/office/drawing/2014/main" id="{114CCBC0-81C3-42D2-AC6C-984EA98559AC}"/>
              </a:ext>
            </a:extLst>
          </p:cNvPr>
          <p:cNvPicPr>
            <a:picLocks noChangeAspect="1"/>
          </p:cNvPicPr>
          <p:nvPr/>
        </p:nvPicPr>
        <p:blipFill>
          <a:blip r:embed="rId21"/>
          <a:stretch>
            <a:fillRect/>
          </a:stretch>
        </p:blipFill>
        <p:spPr>
          <a:xfrm>
            <a:off x="7440638" y="1986042"/>
            <a:ext cx="1968632" cy="452057"/>
          </a:xfrm>
          <a:prstGeom prst="rect">
            <a:avLst/>
          </a:prstGeom>
        </p:spPr>
      </p:pic>
      <p:pic>
        <p:nvPicPr>
          <p:cNvPr id="24" name="Picture 23">
            <a:hlinkClick r:id="rId22"/>
            <a:extLst>
              <a:ext uri="{FF2B5EF4-FFF2-40B4-BE49-F238E27FC236}">
                <a16:creationId xmlns:a16="http://schemas.microsoft.com/office/drawing/2014/main" id="{08C996FA-7204-418D-9123-3824ABF8022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936772" y="4834918"/>
            <a:ext cx="1169004" cy="335194"/>
          </a:xfrm>
          <a:prstGeom prst="rect">
            <a:avLst/>
          </a:prstGeom>
        </p:spPr>
      </p:pic>
      <p:pic>
        <p:nvPicPr>
          <p:cNvPr id="25" name="Picture 24">
            <a:hlinkClick r:id="rId24"/>
            <a:extLst>
              <a:ext uri="{FF2B5EF4-FFF2-40B4-BE49-F238E27FC236}">
                <a16:creationId xmlns:a16="http://schemas.microsoft.com/office/drawing/2014/main" id="{9B40CB43-0275-465D-BA0C-FD0469B0E8B1}"/>
              </a:ext>
            </a:extLst>
          </p:cNvPr>
          <p:cNvPicPr>
            <a:picLocks noChangeAspect="1"/>
          </p:cNvPicPr>
          <p:nvPr/>
        </p:nvPicPr>
        <p:blipFill>
          <a:blip r:embed="rId25"/>
          <a:stretch>
            <a:fillRect/>
          </a:stretch>
        </p:blipFill>
        <p:spPr>
          <a:xfrm>
            <a:off x="7689419" y="5529712"/>
            <a:ext cx="1471068" cy="746359"/>
          </a:xfrm>
          <a:prstGeom prst="rect">
            <a:avLst/>
          </a:prstGeom>
        </p:spPr>
      </p:pic>
      <p:pic>
        <p:nvPicPr>
          <p:cNvPr id="29" name="Picture 28" descr="A picture containing thing&#10;&#10;Description generated with high confidence">
            <a:hlinkClick r:id="rId26"/>
            <a:extLst>
              <a:ext uri="{FF2B5EF4-FFF2-40B4-BE49-F238E27FC236}">
                <a16:creationId xmlns:a16="http://schemas.microsoft.com/office/drawing/2014/main" id="{6DA22B08-5FA7-4378-8995-C7BEF5784146}"/>
              </a:ext>
            </a:extLst>
          </p:cNvPr>
          <p:cNvPicPr>
            <a:picLocks noChangeAspect="1"/>
          </p:cNvPicPr>
          <p:nvPr/>
        </p:nvPicPr>
        <p:blipFill rotWithShape="1">
          <a:blip r:embed="rId27"/>
          <a:srcRect t="39668" b="38784"/>
          <a:stretch/>
        </p:blipFill>
        <p:spPr>
          <a:xfrm>
            <a:off x="10006884" y="5831156"/>
            <a:ext cx="1636457" cy="279339"/>
          </a:xfrm>
          <a:prstGeom prst="rect">
            <a:avLst/>
          </a:prstGeom>
        </p:spPr>
      </p:pic>
      <p:pic>
        <p:nvPicPr>
          <p:cNvPr id="30" name="Picture 29">
            <a:hlinkClick r:id="rId24"/>
            <a:extLst>
              <a:ext uri="{FF2B5EF4-FFF2-40B4-BE49-F238E27FC236}">
                <a16:creationId xmlns:a16="http://schemas.microsoft.com/office/drawing/2014/main" id="{B2652F80-9CA5-4E8B-A7C3-517EAD4B2245}"/>
              </a:ext>
            </a:extLst>
          </p:cNvPr>
          <p:cNvPicPr>
            <a:picLocks noChangeAspect="1"/>
          </p:cNvPicPr>
          <p:nvPr/>
        </p:nvPicPr>
        <p:blipFill>
          <a:blip r:embed="rId25"/>
          <a:stretch>
            <a:fillRect/>
          </a:stretch>
        </p:blipFill>
        <p:spPr>
          <a:xfrm>
            <a:off x="2532685" y="4768590"/>
            <a:ext cx="1019181" cy="517090"/>
          </a:xfrm>
          <a:prstGeom prst="rect">
            <a:avLst/>
          </a:prstGeom>
        </p:spPr>
      </p:pic>
      <p:pic>
        <p:nvPicPr>
          <p:cNvPr id="31" name="Picture 30">
            <a:hlinkClick r:id="rId22"/>
            <a:extLst>
              <a:ext uri="{FF2B5EF4-FFF2-40B4-BE49-F238E27FC236}">
                <a16:creationId xmlns:a16="http://schemas.microsoft.com/office/drawing/2014/main" id="{DABD44C6-104E-44E4-AFA5-4790ED6FC53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04648" y="5036198"/>
            <a:ext cx="1169004" cy="335194"/>
          </a:xfrm>
          <a:prstGeom prst="rect">
            <a:avLst/>
          </a:prstGeom>
        </p:spPr>
      </p:pic>
      <p:pic>
        <p:nvPicPr>
          <p:cNvPr id="32" name="Picture 31" descr="A picture containing thing&#10;&#10;Description generated with high confidence">
            <a:hlinkClick r:id="rId26"/>
            <a:extLst>
              <a:ext uri="{FF2B5EF4-FFF2-40B4-BE49-F238E27FC236}">
                <a16:creationId xmlns:a16="http://schemas.microsoft.com/office/drawing/2014/main" id="{EC9B7481-09D5-49CF-A3E4-A9E67462FFCD}"/>
              </a:ext>
            </a:extLst>
          </p:cNvPr>
          <p:cNvPicPr>
            <a:picLocks noChangeAspect="1"/>
          </p:cNvPicPr>
          <p:nvPr/>
        </p:nvPicPr>
        <p:blipFill rotWithShape="1">
          <a:blip r:embed="rId27"/>
          <a:srcRect t="39668" b="38784"/>
          <a:stretch/>
        </p:blipFill>
        <p:spPr>
          <a:xfrm>
            <a:off x="917249" y="6089501"/>
            <a:ext cx="1636457" cy="279339"/>
          </a:xfrm>
          <a:prstGeom prst="rect">
            <a:avLst/>
          </a:prstGeom>
        </p:spPr>
      </p:pic>
      <p:pic>
        <p:nvPicPr>
          <p:cNvPr id="33" name="Picture 32">
            <a:hlinkClick r:id="rId28"/>
            <a:extLst>
              <a:ext uri="{FF2B5EF4-FFF2-40B4-BE49-F238E27FC236}">
                <a16:creationId xmlns:a16="http://schemas.microsoft.com/office/drawing/2014/main" id="{D484219C-3810-4548-A34E-275BCEC51081}"/>
              </a:ext>
            </a:extLst>
          </p:cNvPr>
          <p:cNvPicPr>
            <a:picLocks noChangeAspect="1"/>
          </p:cNvPicPr>
          <p:nvPr/>
        </p:nvPicPr>
        <p:blipFill>
          <a:blip r:embed="rId17"/>
          <a:stretch>
            <a:fillRect/>
          </a:stretch>
        </p:blipFill>
        <p:spPr>
          <a:xfrm>
            <a:off x="535880" y="1895481"/>
            <a:ext cx="1493365" cy="278744"/>
          </a:xfrm>
          <a:prstGeom prst="rect">
            <a:avLst/>
          </a:prstGeom>
        </p:spPr>
      </p:pic>
      <p:pic>
        <p:nvPicPr>
          <p:cNvPr id="35" name="Picture 34">
            <a:hlinkClick r:id="rId29"/>
            <a:extLst>
              <a:ext uri="{FF2B5EF4-FFF2-40B4-BE49-F238E27FC236}">
                <a16:creationId xmlns:a16="http://schemas.microsoft.com/office/drawing/2014/main" id="{A7C18CFF-B7FE-44DA-9F08-9DD936ADCA58}"/>
              </a:ext>
            </a:extLst>
          </p:cNvPr>
          <p:cNvPicPr>
            <a:picLocks noChangeAspect="1"/>
          </p:cNvPicPr>
          <p:nvPr/>
        </p:nvPicPr>
        <p:blipFill>
          <a:blip r:embed="rId30"/>
          <a:stretch>
            <a:fillRect/>
          </a:stretch>
        </p:blipFill>
        <p:spPr>
          <a:xfrm>
            <a:off x="7440638" y="4966461"/>
            <a:ext cx="1691182" cy="347538"/>
          </a:xfrm>
          <a:prstGeom prst="rect">
            <a:avLst/>
          </a:prstGeom>
        </p:spPr>
      </p:pic>
      <p:pic>
        <p:nvPicPr>
          <p:cNvPr id="37" name="Picture 36">
            <a:hlinkClick r:id="rId31"/>
            <a:extLst>
              <a:ext uri="{FF2B5EF4-FFF2-40B4-BE49-F238E27FC236}">
                <a16:creationId xmlns:a16="http://schemas.microsoft.com/office/drawing/2014/main" id="{1F409757-643E-4F79-8C90-97971B87336B}"/>
              </a:ext>
            </a:extLst>
          </p:cNvPr>
          <p:cNvPicPr>
            <a:picLocks noChangeAspect="1"/>
          </p:cNvPicPr>
          <p:nvPr/>
        </p:nvPicPr>
        <p:blipFill>
          <a:blip r:embed="rId32"/>
          <a:stretch>
            <a:fillRect/>
          </a:stretch>
        </p:blipFill>
        <p:spPr>
          <a:xfrm>
            <a:off x="2665682" y="5408624"/>
            <a:ext cx="1186525" cy="345761"/>
          </a:xfrm>
          <a:prstGeom prst="rect">
            <a:avLst/>
          </a:prstGeom>
        </p:spPr>
      </p:pic>
      <p:pic>
        <p:nvPicPr>
          <p:cNvPr id="34" name="Picture 33">
            <a:hlinkClick r:id="rId3"/>
            <a:extLst>
              <a:ext uri="{FF2B5EF4-FFF2-40B4-BE49-F238E27FC236}">
                <a16:creationId xmlns:a16="http://schemas.microsoft.com/office/drawing/2014/main" id="{1761C486-C207-4660-9EC9-34DFA787920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527582" y="2630642"/>
            <a:ext cx="1247674" cy="824227"/>
          </a:xfrm>
          <a:prstGeom prst="rect">
            <a:avLst/>
          </a:prstGeom>
        </p:spPr>
      </p:pic>
      <p:pic>
        <p:nvPicPr>
          <p:cNvPr id="39" name="Picture 38">
            <a:hlinkClick r:id="rId3"/>
            <a:extLst>
              <a:ext uri="{FF2B5EF4-FFF2-40B4-BE49-F238E27FC236}">
                <a16:creationId xmlns:a16="http://schemas.microsoft.com/office/drawing/2014/main" id="{E8A1BB9B-6740-4D9E-8B02-7364B83224D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73117" y="4116636"/>
            <a:ext cx="842389" cy="556491"/>
          </a:xfrm>
          <a:prstGeom prst="rect">
            <a:avLst/>
          </a:prstGeom>
        </p:spPr>
      </p:pic>
      <p:pic>
        <p:nvPicPr>
          <p:cNvPr id="36" name="Picture 35">
            <a:hlinkClick r:id="rId33"/>
            <a:extLst>
              <a:ext uri="{FF2B5EF4-FFF2-40B4-BE49-F238E27FC236}">
                <a16:creationId xmlns:a16="http://schemas.microsoft.com/office/drawing/2014/main" id="{4ED45558-12D4-473D-A246-EDA9DFED03AB}"/>
              </a:ext>
            </a:extLst>
          </p:cNvPr>
          <p:cNvPicPr>
            <a:picLocks noChangeAspect="1"/>
          </p:cNvPicPr>
          <p:nvPr/>
        </p:nvPicPr>
        <p:blipFill rotWithShape="1">
          <a:blip r:embed="rId34"/>
          <a:srcRect r="37437" b="2762"/>
          <a:stretch/>
        </p:blipFill>
        <p:spPr>
          <a:xfrm>
            <a:off x="9233487" y="2911789"/>
            <a:ext cx="2360903" cy="418030"/>
          </a:xfrm>
          <a:prstGeom prst="rect">
            <a:avLst/>
          </a:prstGeom>
        </p:spPr>
      </p:pic>
    </p:spTree>
    <p:extLst>
      <p:ext uri="{BB962C8B-B14F-4D97-AF65-F5344CB8AC3E}">
        <p14:creationId xmlns:p14="http://schemas.microsoft.com/office/powerpoint/2010/main" val="49327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a:extLst>
              <a:ext uri="{FF2B5EF4-FFF2-40B4-BE49-F238E27FC236}">
                <a16:creationId xmlns:a16="http://schemas.microsoft.com/office/drawing/2014/main" id="{56F688F1-E82E-401D-9164-1C9C63B43317}"/>
              </a:ext>
            </a:extLst>
          </p:cNvPr>
          <p:cNvSpPr/>
          <p:nvPr/>
        </p:nvSpPr>
        <p:spPr>
          <a:xfrm>
            <a:off x="7076404" y="92392"/>
            <a:ext cx="4863213" cy="1712201"/>
          </a:xfrm>
          <a:prstGeom prst="rect">
            <a:avLst/>
          </a:prstGeom>
          <a:solidFill>
            <a:schemeClr val="accent6"/>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itle 2"/>
          <p:cNvSpPr>
            <a:spLocks noGrp="1"/>
          </p:cNvSpPr>
          <p:nvPr>
            <p:ph type="title"/>
          </p:nvPr>
        </p:nvSpPr>
        <p:spPr>
          <a:xfrm>
            <a:off x="903162" y="-89235"/>
            <a:ext cx="10512617" cy="1325187"/>
          </a:xfrm>
        </p:spPr>
        <p:txBody>
          <a:bodyPr/>
          <a:lstStyle/>
          <a:p>
            <a:r>
              <a:rPr lang="en-US" dirty="0"/>
              <a:t>Backup Decision Tree</a:t>
            </a:r>
          </a:p>
        </p:txBody>
      </p:sp>
      <p:sp>
        <p:nvSpPr>
          <p:cNvPr id="30" name="Flowchart: Decision 29"/>
          <p:cNvSpPr/>
          <p:nvPr/>
        </p:nvSpPr>
        <p:spPr bwMode="auto">
          <a:xfrm>
            <a:off x="4696476" y="2412876"/>
            <a:ext cx="2041958" cy="1299223"/>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Customer is happy with current vendor?</a:t>
            </a:r>
          </a:p>
        </p:txBody>
      </p:sp>
      <p:sp>
        <p:nvSpPr>
          <p:cNvPr id="35" name="Flowchart: Process 34"/>
          <p:cNvSpPr/>
          <p:nvPr/>
        </p:nvSpPr>
        <p:spPr bwMode="auto">
          <a:xfrm>
            <a:off x="4882902" y="1898750"/>
            <a:ext cx="2193502" cy="354235"/>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Yes. Co-sell with ISV</a:t>
            </a:r>
          </a:p>
        </p:txBody>
      </p:sp>
      <p:pic>
        <p:nvPicPr>
          <p:cNvPr id="38" name="Picture 37">
            <a:hlinkClick r:id="rId3"/>
          </p:cNvPr>
          <p:cNvPicPr>
            <a:picLocks noChangeAspect="1"/>
          </p:cNvPicPr>
          <p:nvPr/>
        </p:nvPicPr>
        <p:blipFill>
          <a:blip r:embed="rId4">
            <a:clrChange>
              <a:clrFrom>
                <a:srgbClr val="FFFFFF"/>
              </a:clrFrom>
              <a:clrTo>
                <a:srgbClr val="FFFFFF">
                  <a:alpha val="0"/>
                </a:srgbClr>
              </a:clrTo>
            </a:clrChange>
          </a:blip>
          <a:stretch>
            <a:fillRect/>
          </a:stretch>
        </p:blipFill>
        <p:spPr>
          <a:xfrm>
            <a:off x="7203243" y="602192"/>
            <a:ext cx="777193" cy="488341"/>
          </a:xfrm>
          <a:prstGeom prst="rect">
            <a:avLst/>
          </a:prstGeom>
        </p:spPr>
      </p:pic>
      <p:pic>
        <p:nvPicPr>
          <p:cNvPr id="45" name="Picture 44">
            <a:hlinkClick r:id="rId5"/>
          </p:cNvPr>
          <p:cNvPicPr>
            <a:picLocks noChangeAspect="1"/>
          </p:cNvPicPr>
          <p:nvPr/>
        </p:nvPicPr>
        <p:blipFill>
          <a:blip r:embed="rId6">
            <a:clrChange>
              <a:clrFrom>
                <a:srgbClr val="FFFFFF"/>
              </a:clrFrom>
              <a:clrTo>
                <a:srgbClr val="FFFFFF">
                  <a:alpha val="0"/>
                </a:srgbClr>
              </a:clrTo>
            </a:clrChange>
          </a:blip>
          <a:stretch>
            <a:fillRect/>
          </a:stretch>
        </p:blipFill>
        <p:spPr>
          <a:xfrm>
            <a:off x="4863839" y="5247748"/>
            <a:ext cx="1361393" cy="338836"/>
          </a:xfrm>
          <a:prstGeom prst="rect">
            <a:avLst/>
          </a:prstGeom>
        </p:spPr>
      </p:pic>
      <p:pic>
        <p:nvPicPr>
          <p:cNvPr id="46" name="Picture 45">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26684" y="6221453"/>
            <a:ext cx="1290299" cy="490259"/>
          </a:xfrm>
          <a:prstGeom prst="rect">
            <a:avLst/>
          </a:prstGeom>
          <a:noFill/>
        </p:spPr>
      </p:pic>
      <p:pic>
        <p:nvPicPr>
          <p:cNvPr id="63" name="Picture 62">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98243" y="1342403"/>
            <a:ext cx="576914" cy="157340"/>
          </a:xfrm>
          <a:prstGeom prst="rect">
            <a:avLst/>
          </a:prstGeom>
        </p:spPr>
      </p:pic>
      <p:pic>
        <p:nvPicPr>
          <p:cNvPr id="25" name="Picture 24">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34781" y="161035"/>
            <a:ext cx="824748" cy="343645"/>
          </a:xfrm>
          <a:prstGeom prst="rect">
            <a:avLst/>
          </a:prstGeom>
        </p:spPr>
      </p:pic>
      <p:sp>
        <p:nvSpPr>
          <p:cNvPr id="78" name="Flowchart: Decision 77">
            <a:extLst>
              <a:ext uri="{FF2B5EF4-FFF2-40B4-BE49-F238E27FC236}">
                <a16:creationId xmlns:a16="http://schemas.microsoft.com/office/drawing/2014/main" id="{1549EA36-AB7A-4A76-A234-1D1D91645834}"/>
              </a:ext>
            </a:extLst>
          </p:cNvPr>
          <p:cNvSpPr/>
          <p:nvPr/>
        </p:nvSpPr>
        <p:spPr bwMode="auto">
          <a:xfrm>
            <a:off x="232253" y="3907213"/>
            <a:ext cx="1794569" cy="788887"/>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Focus?</a:t>
            </a:r>
          </a:p>
        </p:txBody>
      </p:sp>
      <p:sp>
        <p:nvSpPr>
          <p:cNvPr id="80" name="Flowchart: Process 79">
            <a:extLst>
              <a:ext uri="{FF2B5EF4-FFF2-40B4-BE49-F238E27FC236}">
                <a16:creationId xmlns:a16="http://schemas.microsoft.com/office/drawing/2014/main" id="{08BE0A85-1568-4C0D-985E-E8A5B08CE5B8}"/>
              </a:ext>
            </a:extLst>
          </p:cNvPr>
          <p:cNvSpPr/>
          <p:nvPr/>
        </p:nvSpPr>
        <p:spPr bwMode="auto">
          <a:xfrm>
            <a:off x="2316552" y="2941232"/>
            <a:ext cx="2165745" cy="454765"/>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Enterprise tape replacement</a:t>
            </a:r>
          </a:p>
        </p:txBody>
      </p:sp>
      <p:sp>
        <p:nvSpPr>
          <p:cNvPr id="81" name="Flowchart: Process 80">
            <a:extLst>
              <a:ext uri="{FF2B5EF4-FFF2-40B4-BE49-F238E27FC236}">
                <a16:creationId xmlns:a16="http://schemas.microsoft.com/office/drawing/2014/main" id="{5B94D143-7FC2-4621-8737-4BD7B14B7666}"/>
              </a:ext>
            </a:extLst>
          </p:cNvPr>
          <p:cNvSpPr/>
          <p:nvPr/>
        </p:nvSpPr>
        <p:spPr bwMode="auto">
          <a:xfrm>
            <a:off x="2316552" y="4074273"/>
            <a:ext cx="2165745" cy="454765"/>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Client backup</a:t>
            </a:r>
          </a:p>
        </p:txBody>
      </p:sp>
      <p:sp>
        <p:nvSpPr>
          <p:cNvPr id="82" name="Flowchart: Process 81">
            <a:extLst>
              <a:ext uri="{FF2B5EF4-FFF2-40B4-BE49-F238E27FC236}">
                <a16:creationId xmlns:a16="http://schemas.microsoft.com/office/drawing/2014/main" id="{F0D23B7E-91F9-4C58-BF78-48B8C0E0D91F}"/>
              </a:ext>
            </a:extLst>
          </p:cNvPr>
          <p:cNvSpPr/>
          <p:nvPr/>
        </p:nvSpPr>
        <p:spPr bwMode="auto">
          <a:xfrm>
            <a:off x="2316551" y="5347090"/>
            <a:ext cx="2165745" cy="454765"/>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Remote Office</a:t>
            </a:r>
          </a:p>
        </p:txBody>
      </p:sp>
      <p:sp>
        <p:nvSpPr>
          <p:cNvPr id="83" name="Flowchart: Process 82">
            <a:extLst>
              <a:ext uri="{FF2B5EF4-FFF2-40B4-BE49-F238E27FC236}">
                <a16:creationId xmlns:a16="http://schemas.microsoft.com/office/drawing/2014/main" id="{C37E735B-2E43-4D6C-96CC-B970C8C755CC}"/>
              </a:ext>
            </a:extLst>
          </p:cNvPr>
          <p:cNvSpPr/>
          <p:nvPr/>
        </p:nvSpPr>
        <p:spPr bwMode="auto">
          <a:xfrm>
            <a:off x="7151950" y="2999014"/>
            <a:ext cx="654719" cy="339198"/>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No</a:t>
            </a:r>
          </a:p>
        </p:txBody>
      </p:sp>
      <p:sp>
        <p:nvSpPr>
          <p:cNvPr id="84" name="Flowchart: Decision 83">
            <a:extLst>
              <a:ext uri="{FF2B5EF4-FFF2-40B4-BE49-F238E27FC236}">
                <a16:creationId xmlns:a16="http://schemas.microsoft.com/office/drawing/2014/main" id="{92EE7E23-B1EB-4FAD-AF80-311F264884E4}"/>
              </a:ext>
            </a:extLst>
          </p:cNvPr>
          <p:cNvSpPr/>
          <p:nvPr/>
        </p:nvSpPr>
        <p:spPr bwMode="auto">
          <a:xfrm>
            <a:off x="8125585" y="2651161"/>
            <a:ext cx="2767355" cy="1031862"/>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Microsoft-centric or heterogeneous OS/apps?</a:t>
            </a:r>
          </a:p>
        </p:txBody>
      </p:sp>
      <p:sp>
        <p:nvSpPr>
          <p:cNvPr id="85" name="Flowchart: Process 84">
            <a:extLst>
              <a:ext uri="{FF2B5EF4-FFF2-40B4-BE49-F238E27FC236}">
                <a16:creationId xmlns:a16="http://schemas.microsoft.com/office/drawing/2014/main" id="{51FF49C3-913D-4885-8AB9-B46A1D14F94E}"/>
              </a:ext>
            </a:extLst>
          </p:cNvPr>
          <p:cNvSpPr/>
          <p:nvPr/>
        </p:nvSpPr>
        <p:spPr bwMode="auto">
          <a:xfrm>
            <a:off x="8915133" y="3993716"/>
            <a:ext cx="1182817" cy="339198"/>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Microsoft</a:t>
            </a:r>
          </a:p>
        </p:txBody>
      </p:sp>
      <p:sp>
        <p:nvSpPr>
          <p:cNvPr id="86" name="Flowchart: Process 85">
            <a:extLst>
              <a:ext uri="{FF2B5EF4-FFF2-40B4-BE49-F238E27FC236}">
                <a16:creationId xmlns:a16="http://schemas.microsoft.com/office/drawing/2014/main" id="{E3FA4990-086D-40E0-B532-BFCB020057B4}"/>
              </a:ext>
            </a:extLst>
          </p:cNvPr>
          <p:cNvSpPr/>
          <p:nvPr/>
        </p:nvSpPr>
        <p:spPr bwMode="auto">
          <a:xfrm>
            <a:off x="8886886" y="2133639"/>
            <a:ext cx="1242252" cy="339198"/>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Vendor</a:t>
            </a:r>
          </a:p>
        </p:txBody>
      </p:sp>
      <p:grpSp>
        <p:nvGrpSpPr>
          <p:cNvPr id="59" name="Group 58">
            <a:extLst>
              <a:ext uri="{FF2B5EF4-FFF2-40B4-BE49-F238E27FC236}">
                <a16:creationId xmlns:a16="http://schemas.microsoft.com/office/drawing/2014/main" id="{F5553FA3-698F-49B0-AD59-F57B04ABB9B8}"/>
              </a:ext>
            </a:extLst>
          </p:cNvPr>
          <p:cNvGrpSpPr/>
          <p:nvPr/>
        </p:nvGrpSpPr>
        <p:grpSpPr>
          <a:xfrm>
            <a:off x="4863839" y="4292262"/>
            <a:ext cx="2214965" cy="389079"/>
            <a:chOff x="4788638" y="5708712"/>
            <a:chExt cx="2214965" cy="389079"/>
          </a:xfrm>
        </p:grpSpPr>
        <p:sp>
          <p:nvSpPr>
            <p:cNvPr id="32" name="TextBox 31">
              <a:extLst>
                <a:ext uri="{FF2B5EF4-FFF2-40B4-BE49-F238E27FC236}">
                  <a16:creationId xmlns:a16="http://schemas.microsoft.com/office/drawing/2014/main" id="{0A0E77D8-2518-4DD3-AD85-0456A20CECFF}"/>
                </a:ext>
              </a:extLst>
            </p:cNvPr>
            <p:cNvSpPr txBox="1"/>
            <p:nvPr/>
          </p:nvSpPr>
          <p:spPr>
            <a:xfrm>
              <a:off x="5177717" y="5749364"/>
              <a:ext cx="18258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hlinkClick r:id="rId13"/>
                </a:rPr>
                <a:t>Azure Backup Agent</a:t>
              </a:r>
              <a:endParaRPr kumimoji="0" lang="en-US" sz="14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a:extLst>
                <a:ext uri="{FF2B5EF4-FFF2-40B4-BE49-F238E27FC236}">
                  <a16:creationId xmlns:a16="http://schemas.microsoft.com/office/drawing/2014/main" id="{78D0EBD3-6114-4D72-A115-105BD0103D7E}"/>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788638" y="5708712"/>
              <a:ext cx="389079" cy="389079"/>
            </a:xfrm>
            <a:prstGeom prst="rect">
              <a:avLst/>
            </a:prstGeom>
          </p:spPr>
        </p:pic>
      </p:grpSp>
      <p:grpSp>
        <p:nvGrpSpPr>
          <p:cNvPr id="87" name="Group 86">
            <a:extLst>
              <a:ext uri="{FF2B5EF4-FFF2-40B4-BE49-F238E27FC236}">
                <a16:creationId xmlns:a16="http://schemas.microsoft.com/office/drawing/2014/main" id="{26E5EF1A-4EDB-40E9-877F-DDE315B22CED}"/>
              </a:ext>
            </a:extLst>
          </p:cNvPr>
          <p:cNvGrpSpPr/>
          <p:nvPr/>
        </p:nvGrpSpPr>
        <p:grpSpPr>
          <a:xfrm>
            <a:off x="4865119" y="5689095"/>
            <a:ext cx="2214965" cy="389079"/>
            <a:chOff x="4788638" y="5708712"/>
            <a:chExt cx="2214965" cy="389079"/>
          </a:xfrm>
        </p:grpSpPr>
        <p:sp>
          <p:nvSpPr>
            <p:cNvPr id="88" name="TextBox 87">
              <a:extLst>
                <a:ext uri="{FF2B5EF4-FFF2-40B4-BE49-F238E27FC236}">
                  <a16:creationId xmlns:a16="http://schemas.microsoft.com/office/drawing/2014/main" id="{60B7AE24-4B66-4FDF-B0DD-E8AAE0EAFA36}"/>
                </a:ext>
              </a:extLst>
            </p:cNvPr>
            <p:cNvSpPr txBox="1"/>
            <p:nvPr/>
          </p:nvSpPr>
          <p:spPr>
            <a:xfrm>
              <a:off x="5177717" y="5749364"/>
              <a:ext cx="18258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hlinkClick r:id="rId13"/>
                </a:rPr>
                <a:t>Azure Backup Server</a:t>
              </a:r>
              <a:endParaRPr kumimoji="0" lang="en-US" sz="14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89" name="Picture 88">
              <a:extLst>
                <a:ext uri="{FF2B5EF4-FFF2-40B4-BE49-F238E27FC236}">
                  <a16:creationId xmlns:a16="http://schemas.microsoft.com/office/drawing/2014/main" id="{1DC8E722-07D6-4287-AB75-99F117002F38}"/>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788638" y="5708712"/>
              <a:ext cx="389079" cy="389079"/>
            </a:xfrm>
            <a:prstGeom prst="rect">
              <a:avLst/>
            </a:prstGeom>
          </p:spPr>
        </p:pic>
      </p:grpSp>
      <p:cxnSp>
        <p:nvCxnSpPr>
          <p:cNvPr id="94" name="Elbow Connector 35">
            <a:extLst>
              <a:ext uri="{FF2B5EF4-FFF2-40B4-BE49-F238E27FC236}">
                <a16:creationId xmlns:a16="http://schemas.microsoft.com/office/drawing/2014/main" id="{AC98C3E5-C663-41E9-AD5E-D54E92102B80}"/>
              </a:ext>
            </a:extLst>
          </p:cNvPr>
          <p:cNvCxnSpPr>
            <a:cxnSpLocks/>
            <a:endCxn id="81" idx="3"/>
          </p:cNvCxnSpPr>
          <p:nvPr/>
        </p:nvCxnSpPr>
        <p:spPr>
          <a:xfrm rot="10800000" flipV="1">
            <a:off x="4482297" y="4060188"/>
            <a:ext cx="381542" cy="241467"/>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Elbow Connector 35">
            <a:extLst>
              <a:ext uri="{FF2B5EF4-FFF2-40B4-BE49-F238E27FC236}">
                <a16:creationId xmlns:a16="http://schemas.microsoft.com/office/drawing/2014/main" id="{E3EA3FB4-E003-4A0A-863C-77F2CF0B4BB0}"/>
              </a:ext>
            </a:extLst>
          </p:cNvPr>
          <p:cNvCxnSpPr>
            <a:cxnSpLocks/>
            <a:stCxn id="42" idx="1"/>
            <a:endCxn id="81" idx="3"/>
          </p:cNvCxnSpPr>
          <p:nvPr/>
        </p:nvCxnSpPr>
        <p:spPr>
          <a:xfrm rot="10800000">
            <a:off x="4482297" y="4301656"/>
            <a:ext cx="381542" cy="185146"/>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Elbow Connector 35">
            <a:extLst>
              <a:ext uri="{FF2B5EF4-FFF2-40B4-BE49-F238E27FC236}">
                <a16:creationId xmlns:a16="http://schemas.microsoft.com/office/drawing/2014/main" id="{C1657320-BC03-4175-A893-757B023035E8}"/>
              </a:ext>
            </a:extLst>
          </p:cNvPr>
          <p:cNvCxnSpPr>
            <a:cxnSpLocks/>
            <a:stCxn id="81" idx="1"/>
            <a:endCxn id="78" idx="3"/>
          </p:cNvCxnSpPr>
          <p:nvPr/>
        </p:nvCxnSpPr>
        <p:spPr>
          <a:xfrm rot="10800000" flipV="1">
            <a:off x="2026822" y="4301655"/>
            <a:ext cx="289730" cy="1"/>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Elbow Connector 35">
            <a:extLst>
              <a:ext uri="{FF2B5EF4-FFF2-40B4-BE49-F238E27FC236}">
                <a16:creationId xmlns:a16="http://schemas.microsoft.com/office/drawing/2014/main" id="{2262A67D-4FBE-429B-BC51-0332DCFE294E}"/>
              </a:ext>
            </a:extLst>
          </p:cNvPr>
          <p:cNvCxnSpPr>
            <a:cxnSpLocks/>
            <a:endCxn id="82" idx="3"/>
          </p:cNvCxnSpPr>
          <p:nvPr/>
        </p:nvCxnSpPr>
        <p:spPr>
          <a:xfrm rot="10800000">
            <a:off x="4482296" y="5574473"/>
            <a:ext cx="344388" cy="851342"/>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Elbow Connector 35">
            <a:extLst>
              <a:ext uri="{FF2B5EF4-FFF2-40B4-BE49-F238E27FC236}">
                <a16:creationId xmlns:a16="http://schemas.microsoft.com/office/drawing/2014/main" id="{44BE4505-922C-47DB-80AF-F549050F24C5}"/>
              </a:ext>
            </a:extLst>
          </p:cNvPr>
          <p:cNvCxnSpPr>
            <a:cxnSpLocks/>
            <a:stCxn id="45" idx="1"/>
            <a:endCxn id="82" idx="3"/>
          </p:cNvCxnSpPr>
          <p:nvPr/>
        </p:nvCxnSpPr>
        <p:spPr>
          <a:xfrm rot="10800000" flipV="1">
            <a:off x="4482297" y="5417165"/>
            <a:ext cx="381543" cy="157307"/>
          </a:xfrm>
          <a:prstGeom prst="bentConnector3">
            <a:avLst>
              <a:gd name="adj1" fmla="val 56106"/>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Elbow Connector 35">
            <a:extLst>
              <a:ext uri="{FF2B5EF4-FFF2-40B4-BE49-F238E27FC236}">
                <a16:creationId xmlns:a16="http://schemas.microsoft.com/office/drawing/2014/main" id="{FEBD84CF-2A0A-4CEE-8A5C-AF33734B93CE}"/>
              </a:ext>
            </a:extLst>
          </p:cNvPr>
          <p:cNvCxnSpPr>
            <a:cxnSpLocks/>
            <a:stCxn id="89" idx="1"/>
            <a:endCxn id="82" idx="3"/>
          </p:cNvCxnSpPr>
          <p:nvPr/>
        </p:nvCxnSpPr>
        <p:spPr>
          <a:xfrm rot="10800000">
            <a:off x="4482297" y="5574473"/>
            <a:ext cx="382823" cy="309162"/>
          </a:xfrm>
          <a:prstGeom prst="bentConnector3">
            <a:avLst>
              <a:gd name="adj1" fmla="val 56086"/>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35">
            <a:extLst>
              <a:ext uri="{FF2B5EF4-FFF2-40B4-BE49-F238E27FC236}">
                <a16:creationId xmlns:a16="http://schemas.microsoft.com/office/drawing/2014/main" id="{AAC29257-AC8C-4F63-A5CD-5CDD6F3A6BAA}"/>
              </a:ext>
            </a:extLst>
          </p:cNvPr>
          <p:cNvCxnSpPr>
            <a:cxnSpLocks/>
            <a:stCxn id="80" idx="1"/>
            <a:endCxn id="78" idx="3"/>
          </p:cNvCxnSpPr>
          <p:nvPr/>
        </p:nvCxnSpPr>
        <p:spPr>
          <a:xfrm rot="10800000" flipV="1">
            <a:off x="2026822" y="3168615"/>
            <a:ext cx="289730" cy="1133042"/>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Elbow Connector 35">
            <a:extLst>
              <a:ext uri="{FF2B5EF4-FFF2-40B4-BE49-F238E27FC236}">
                <a16:creationId xmlns:a16="http://schemas.microsoft.com/office/drawing/2014/main" id="{6F04CE57-4B4A-405B-BADA-279FC061CB00}"/>
              </a:ext>
            </a:extLst>
          </p:cNvPr>
          <p:cNvCxnSpPr>
            <a:cxnSpLocks/>
            <a:stCxn id="82" idx="1"/>
            <a:endCxn id="78" idx="3"/>
          </p:cNvCxnSpPr>
          <p:nvPr/>
        </p:nvCxnSpPr>
        <p:spPr>
          <a:xfrm rot="10800000">
            <a:off x="2026823" y="4301657"/>
            <a:ext cx="289729" cy="1272816"/>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Elbow Connector 35">
            <a:extLst>
              <a:ext uri="{FF2B5EF4-FFF2-40B4-BE49-F238E27FC236}">
                <a16:creationId xmlns:a16="http://schemas.microsoft.com/office/drawing/2014/main" id="{73FE86AC-4E37-4441-9EE3-D909B6BB506F}"/>
              </a:ext>
            </a:extLst>
          </p:cNvPr>
          <p:cNvCxnSpPr>
            <a:cxnSpLocks/>
            <a:stCxn id="83" idx="3"/>
            <a:endCxn id="84" idx="1"/>
          </p:cNvCxnSpPr>
          <p:nvPr/>
        </p:nvCxnSpPr>
        <p:spPr>
          <a:xfrm flipV="1">
            <a:off x="7806669" y="3167092"/>
            <a:ext cx="318916" cy="1521"/>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Elbow Connector 35">
            <a:extLst>
              <a:ext uri="{FF2B5EF4-FFF2-40B4-BE49-F238E27FC236}">
                <a16:creationId xmlns:a16="http://schemas.microsoft.com/office/drawing/2014/main" id="{56695512-DAF1-41D6-A894-D05CB520F100}"/>
              </a:ext>
            </a:extLst>
          </p:cNvPr>
          <p:cNvCxnSpPr>
            <a:cxnSpLocks/>
            <a:stCxn id="85" idx="0"/>
            <a:endCxn id="84" idx="2"/>
          </p:cNvCxnSpPr>
          <p:nvPr/>
        </p:nvCxnSpPr>
        <p:spPr>
          <a:xfrm rot="5400000" flipH="1" flipV="1">
            <a:off x="9352556" y="3837010"/>
            <a:ext cx="310693" cy="2721"/>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0C5E62E3-86BC-4B4A-8481-47F3C9AC0508}"/>
              </a:ext>
            </a:extLst>
          </p:cNvPr>
          <p:cNvGrpSpPr/>
          <p:nvPr/>
        </p:nvGrpSpPr>
        <p:grpSpPr>
          <a:xfrm>
            <a:off x="8401779" y="4377015"/>
            <a:ext cx="2214965" cy="389079"/>
            <a:chOff x="4788638" y="5708712"/>
            <a:chExt cx="2214965" cy="389079"/>
          </a:xfrm>
        </p:grpSpPr>
        <p:sp>
          <p:nvSpPr>
            <p:cNvPr id="141" name="TextBox 140">
              <a:extLst>
                <a:ext uri="{FF2B5EF4-FFF2-40B4-BE49-F238E27FC236}">
                  <a16:creationId xmlns:a16="http://schemas.microsoft.com/office/drawing/2014/main" id="{A8665BDF-1CAB-43DA-8D0E-8FE4A10FFA9B}"/>
                </a:ext>
              </a:extLst>
            </p:cNvPr>
            <p:cNvSpPr txBox="1"/>
            <p:nvPr/>
          </p:nvSpPr>
          <p:spPr>
            <a:xfrm>
              <a:off x="5177717" y="5749364"/>
              <a:ext cx="18258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hlinkClick r:id="rId13"/>
                </a:rPr>
                <a:t>Azure Backup Server</a:t>
              </a:r>
              <a:endParaRPr kumimoji="0" lang="en-US" sz="14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142" name="Picture 141">
              <a:extLst>
                <a:ext uri="{FF2B5EF4-FFF2-40B4-BE49-F238E27FC236}">
                  <a16:creationId xmlns:a16="http://schemas.microsoft.com/office/drawing/2014/main" id="{B966E993-3AFA-4662-988C-05A7F52A202D}"/>
                </a:ext>
              </a:extLst>
            </p:cNvPr>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788638" y="5708712"/>
              <a:ext cx="389079" cy="389079"/>
            </a:xfrm>
            <a:prstGeom prst="rect">
              <a:avLst/>
            </a:prstGeom>
          </p:spPr>
        </p:pic>
      </p:grpSp>
      <p:cxnSp>
        <p:nvCxnSpPr>
          <p:cNvPr id="144" name="Elbow Connector 35">
            <a:extLst>
              <a:ext uri="{FF2B5EF4-FFF2-40B4-BE49-F238E27FC236}">
                <a16:creationId xmlns:a16="http://schemas.microsoft.com/office/drawing/2014/main" id="{BF102E65-E70D-4600-A797-7791A26469F1}"/>
              </a:ext>
            </a:extLst>
          </p:cNvPr>
          <p:cNvCxnSpPr>
            <a:cxnSpLocks/>
            <a:stCxn id="84" idx="0"/>
          </p:cNvCxnSpPr>
          <p:nvPr/>
        </p:nvCxnSpPr>
        <p:spPr>
          <a:xfrm rot="16200000" flipV="1">
            <a:off x="9368575" y="2510472"/>
            <a:ext cx="281376" cy="1"/>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Elbow Connector 35">
            <a:extLst>
              <a:ext uri="{FF2B5EF4-FFF2-40B4-BE49-F238E27FC236}">
                <a16:creationId xmlns:a16="http://schemas.microsoft.com/office/drawing/2014/main" id="{B04F010C-4176-40DA-B481-DCBFE9F7C3A7}"/>
              </a:ext>
            </a:extLst>
          </p:cNvPr>
          <p:cNvCxnSpPr>
            <a:cxnSpLocks/>
            <a:stCxn id="86" idx="0"/>
            <a:endCxn id="143" idx="2"/>
          </p:cNvCxnSpPr>
          <p:nvPr/>
        </p:nvCxnSpPr>
        <p:spPr>
          <a:xfrm rot="16200000" flipV="1">
            <a:off x="9343489" y="1969115"/>
            <a:ext cx="329046" cy="1"/>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Elbow Connector 35">
            <a:extLst>
              <a:ext uri="{FF2B5EF4-FFF2-40B4-BE49-F238E27FC236}">
                <a16:creationId xmlns:a16="http://schemas.microsoft.com/office/drawing/2014/main" id="{D62ED8E6-08B8-493D-BCF3-06C5F89124AC}"/>
              </a:ext>
            </a:extLst>
          </p:cNvPr>
          <p:cNvCxnSpPr>
            <a:cxnSpLocks/>
            <a:stCxn id="35" idx="0"/>
            <a:endCxn id="143" idx="1"/>
          </p:cNvCxnSpPr>
          <p:nvPr/>
        </p:nvCxnSpPr>
        <p:spPr>
          <a:xfrm rot="5400000" flipH="1" flipV="1">
            <a:off x="6052900" y="875247"/>
            <a:ext cx="950257" cy="1096751"/>
          </a:xfrm>
          <a:prstGeom prst="bentConnector2">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1" name="Picture 160">
            <a:hlinkClick r:id="rId15"/>
            <a:extLst>
              <a:ext uri="{FF2B5EF4-FFF2-40B4-BE49-F238E27FC236}">
                <a16:creationId xmlns:a16="http://schemas.microsoft.com/office/drawing/2014/main" id="{9D3C663E-FCA3-4090-94C7-C76B8D83F96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181144" y="344675"/>
            <a:ext cx="911490" cy="226860"/>
          </a:xfrm>
          <a:prstGeom prst="rect">
            <a:avLst/>
          </a:prstGeom>
        </p:spPr>
      </p:pic>
      <p:pic>
        <p:nvPicPr>
          <p:cNvPr id="162" name="Picture 161">
            <a:hlinkClick r:id="rId7"/>
            <a:extLst>
              <a:ext uri="{FF2B5EF4-FFF2-40B4-BE49-F238E27FC236}">
                <a16:creationId xmlns:a16="http://schemas.microsoft.com/office/drawing/2014/main" id="{13736840-89B4-48BC-BF72-76B57CBB899D}"/>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163987" y="1316606"/>
            <a:ext cx="1010849" cy="384080"/>
          </a:xfrm>
          <a:prstGeom prst="rect">
            <a:avLst/>
          </a:prstGeom>
          <a:noFill/>
        </p:spPr>
      </p:pic>
      <p:sp>
        <p:nvSpPr>
          <p:cNvPr id="163" name="TextBox 162">
            <a:extLst>
              <a:ext uri="{FF2B5EF4-FFF2-40B4-BE49-F238E27FC236}">
                <a16:creationId xmlns:a16="http://schemas.microsoft.com/office/drawing/2014/main" id="{99808036-8E02-47A6-A809-6346F1D65855}"/>
              </a:ext>
            </a:extLst>
          </p:cNvPr>
          <p:cNvSpPr txBox="1"/>
          <p:nvPr/>
        </p:nvSpPr>
        <p:spPr>
          <a:xfrm>
            <a:off x="6956540" y="1528819"/>
            <a:ext cx="1071482"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50"/>
                </a:solidFill>
                <a:effectLst/>
                <a:uLnTx/>
                <a:uFillTx/>
                <a:latin typeface="Segoe UI Semilight"/>
                <a:ea typeface="+mn-ea"/>
                <a:cs typeface="+mn-cs"/>
              </a:rPr>
              <a:t>Software</a:t>
            </a:r>
          </a:p>
        </p:txBody>
      </p:sp>
      <p:sp>
        <p:nvSpPr>
          <p:cNvPr id="164" name="TextBox 163">
            <a:extLst>
              <a:ext uri="{FF2B5EF4-FFF2-40B4-BE49-F238E27FC236}">
                <a16:creationId xmlns:a16="http://schemas.microsoft.com/office/drawing/2014/main" id="{F2E89BF3-6EB8-456E-B6BC-6F07E89488D1}"/>
              </a:ext>
            </a:extLst>
          </p:cNvPr>
          <p:cNvSpPr txBox="1"/>
          <p:nvPr/>
        </p:nvSpPr>
        <p:spPr>
          <a:xfrm>
            <a:off x="10859634" y="1540168"/>
            <a:ext cx="107148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50"/>
                </a:solidFill>
                <a:effectLst/>
                <a:uLnTx/>
                <a:uFillTx/>
                <a:latin typeface="Segoe UI Semilight"/>
                <a:ea typeface="+mn-ea"/>
                <a:cs typeface="+mn-cs"/>
              </a:rPr>
              <a:t>Hardware</a:t>
            </a:r>
          </a:p>
        </p:txBody>
      </p:sp>
      <p:pic>
        <p:nvPicPr>
          <p:cNvPr id="165" name="Picture 164">
            <a:hlinkClick r:id="rId17"/>
            <a:extLst>
              <a:ext uri="{FF2B5EF4-FFF2-40B4-BE49-F238E27FC236}">
                <a16:creationId xmlns:a16="http://schemas.microsoft.com/office/drawing/2014/main" id="{ABCEB0AB-6560-4DA9-B4DA-1788149A5ADF}"/>
              </a:ext>
            </a:extLst>
          </p:cNvPr>
          <p:cNvPicPr>
            <a:picLocks noChangeAspect="1"/>
          </p:cNvPicPr>
          <p:nvPr/>
        </p:nvPicPr>
        <p:blipFill>
          <a:blip r:embed="rId18">
            <a:clrChange>
              <a:clrFrom>
                <a:srgbClr val="F8F8F8"/>
              </a:clrFrom>
              <a:clrTo>
                <a:srgbClr val="F8F8F8">
                  <a:alpha val="0"/>
                </a:srgbClr>
              </a:clrTo>
            </a:clrChange>
          </a:blip>
          <a:stretch>
            <a:fillRect/>
          </a:stretch>
        </p:blipFill>
        <p:spPr>
          <a:xfrm>
            <a:off x="10160908" y="708600"/>
            <a:ext cx="1118237" cy="423404"/>
          </a:xfrm>
          <a:prstGeom prst="rect">
            <a:avLst/>
          </a:prstGeom>
          <a:noFill/>
        </p:spPr>
      </p:pic>
      <p:pic>
        <p:nvPicPr>
          <p:cNvPr id="166" name="Picture 165">
            <a:hlinkClick r:id="rId19"/>
            <a:extLst>
              <a:ext uri="{FF2B5EF4-FFF2-40B4-BE49-F238E27FC236}">
                <a16:creationId xmlns:a16="http://schemas.microsoft.com/office/drawing/2014/main" id="{54AE0FBC-9291-4DDA-AA2E-6297FB6D883C}"/>
              </a:ext>
            </a:extLst>
          </p:cNvPr>
          <p:cNvPicPr>
            <a:picLocks noChangeAspect="1"/>
          </p:cNvPicPr>
          <p:nvPr/>
        </p:nvPicPr>
        <p:blipFill>
          <a:blip r:embed="rId20"/>
          <a:stretch>
            <a:fillRect/>
          </a:stretch>
        </p:blipFill>
        <p:spPr>
          <a:xfrm>
            <a:off x="10913906" y="545432"/>
            <a:ext cx="777410" cy="138019"/>
          </a:xfrm>
          <a:prstGeom prst="rect">
            <a:avLst/>
          </a:prstGeom>
        </p:spPr>
      </p:pic>
      <p:pic>
        <p:nvPicPr>
          <p:cNvPr id="167" name="Picture 166">
            <a:hlinkClick r:id="rId21"/>
            <a:extLst>
              <a:ext uri="{FF2B5EF4-FFF2-40B4-BE49-F238E27FC236}">
                <a16:creationId xmlns:a16="http://schemas.microsoft.com/office/drawing/2014/main" id="{FBE83389-5762-421D-8B7C-6510A8724643}"/>
              </a:ext>
            </a:extLst>
          </p:cNvPr>
          <p:cNvPicPr>
            <a:picLocks noChangeAspect="1"/>
          </p:cNvPicPr>
          <p:nvPr/>
        </p:nvPicPr>
        <p:blipFill>
          <a:blip r:embed="rId22"/>
          <a:stretch>
            <a:fillRect/>
          </a:stretch>
        </p:blipFill>
        <p:spPr>
          <a:xfrm>
            <a:off x="11176103" y="990355"/>
            <a:ext cx="668902" cy="322794"/>
          </a:xfrm>
          <a:prstGeom prst="rect">
            <a:avLst/>
          </a:prstGeom>
        </p:spPr>
      </p:pic>
      <p:pic>
        <p:nvPicPr>
          <p:cNvPr id="168" name="Picture 167">
            <a:hlinkClick r:id="rId23"/>
            <a:extLst>
              <a:ext uri="{FF2B5EF4-FFF2-40B4-BE49-F238E27FC236}">
                <a16:creationId xmlns:a16="http://schemas.microsoft.com/office/drawing/2014/main" id="{ABC3FD4B-0DBA-4954-AF23-EC928A1BEB55}"/>
              </a:ext>
            </a:extLst>
          </p:cNvPr>
          <p:cNvPicPr>
            <a:picLocks noChangeAspect="1"/>
          </p:cNvPicPr>
          <p:nvPr/>
        </p:nvPicPr>
        <p:blipFill>
          <a:blip r:embed="rId24"/>
          <a:stretch>
            <a:fillRect/>
          </a:stretch>
        </p:blipFill>
        <p:spPr>
          <a:xfrm>
            <a:off x="10419940" y="167687"/>
            <a:ext cx="717389" cy="305519"/>
          </a:xfrm>
          <a:prstGeom prst="rect">
            <a:avLst/>
          </a:prstGeom>
        </p:spPr>
      </p:pic>
      <p:pic>
        <p:nvPicPr>
          <p:cNvPr id="170" name="Picture 169">
            <a:hlinkClick r:id="rId25"/>
            <a:extLst>
              <a:ext uri="{FF2B5EF4-FFF2-40B4-BE49-F238E27FC236}">
                <a16:creationId xmlns:a16="http://schemas.microsoft.com/office/drawing/2014/main" id="{A418791A-084D-48DE-AAA8-68B1FF2EECA8}"/>
              </a:ext>
            </a:extLst>
          </p:cNvPr>
          <p:cNvPicPr>
            <a:picLocks noChangeAspect="1"/>
          </p:cNvPicPr>
          <p:nvPr/>
        </p:nvPicPr>
        <p:blipFill>
          <a:blip r:embed="rId26"/>
          <a:stretch>
            <a:fillRect/>
          </a:stretch>
        </p:blipFill>
        <p:spPr>
          <a:xfrm>
            <a:off x="7273155" y="1230653"/>
            <a:ext cx="839751" cy="226087"/>
          </a:xfrm>
          <a:prstGeom prst="rect">
            <a:avLst/>
          </a:prstGeom>
        </p:spPr>
      </p:pic>
      <p:pic>
        <p:nvPicPr>
          <p:cNvPr id="171" name="Picture 170" descr="A picture containing clipart&#10;&#10;Description generated with very high confidence">
            <a:hlinkClick r:id="rId27"/>
            <a:extLst>
              <a:ext uri="{FF2B5EF4-FFF2-40B4-BE49-F238E27FC236}">
                <a16:creationId xmlns:a16="http://schemas.microsoft.com/office/drawing/2014/main" id="{0299883E-E28A-4896-AA07-920CA2111756}"/>
              </a:ext>
            </a:extLst>
          </p:cNvPr>
          <p:cNvPicPr>
            <a:picLocks noChangeAspect="1"/>
          </p:cNvPicPr>
          <p:nvPr/>
        </p:nvPicPr>
        <p:blipFill>
          <a:blip r:embed="rId28"/>
          <a:stretch>
            <a:fillRect/>
          </a:stretch>
        </p:blipFill>
        <p:spPr>
          <a:xfrm>
            <a:off x="8518428" y="1170622"/>
            <a:ext cx="584707" cy="258160"/>
          </a:xfrm>
          <a:prstGeom prst="rect">
            <a:avLst/>
          </a:prstGeom>
        </p:spPr>
      </p:pic>
      <p:cxnSp>
        <p:nvCxnSpPr>
          <p:cNvPr id="173" name="Straight Connector 172">
            <a:extLst>
              <a:ext uri="{FF2B5EF4-FFF2-40B4-BE49-F238E27FC236}">
                <a16:creationId xmlns:a16="http://schemas.microsoft.com/office/drawing/2014/main" id="{9AB90DD9-D7A1-47CA-A9A7-557CE7360E93}"/>
              </a:ext>
            </a:extLst>
          </p:cNvPr>
          <p:cNvCxnSpPr/>
          <p:nvPr/>
        </p:nvCxnSpPr>
        <p:spPr>
          <a:xfrm>
            <a:off x="10210697" y="107846"/>
            <a:ext cx="0" cy="1702531"/>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F55298C3-A38E-464D-8F48-611DEF0E4AAC}"/>
              </a:ext>
            </a:extLst>
          </p:cNvPr>
          <p:cNvGrpSpPr/>
          <p:nvPr/>
        </p:nvGrpSpPr>
        <p:grpSpPr>
          <a:xfrm>
            <a:off x="7044362" y="194986"/>
            <a:ext cx="1312939" cy="386740"/>
            <a:chOff x="7102602" y="218282"/>
            <a:chExt cx="1312939" cy="386740"/>
          </a:xfrm>
        </p:grpSpPr>
        <p:pic>
          <p:nvPicPr>
            <p:cNvPr id="24" name="Picture 23">
              <a:hlinkClick r:id="rId29"/>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301500" y="218282"/>
              <a:ext cx="900045" cy="150008"/>
            </a:xfrm>
            <a:prstGeom prst="rect">
              <a:avLst/>
            </a:prstGeom>
          </p:spPr>
        </p:pic>
        <p:sp>
          <p:nvSpPr>
            <p:cNvPr id="177" name="TextBox 176">
              <a:extLst>
                <a:ext uri="{FF2B5EF4-FFF2-40B4-BE49-F238E27FC236}">
                  <a16:creationId xmlns:a16="http://schemas.microsoft.com/office/drawing/2014/main" id="{4632E1B1-AFAA-43A4-9467-2D0B3FDF1323}"/>
                </a:ext>
              </a:extLst>
            </p:cNvPr>
            <p:cNvSpPr txBox="1"/>
            <p:nvPr/>
          </p:nvSpPr>
          <p:spPr>
            <a:xfrm>
              <a:off x="7102602" y="328023"/>
              <a:ext cx="13129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002050"/>
                  </a:solidFill>
                  <a:effectLst/>
                  <a:uLnTx/>
                  <a:uFillTx/>
                  <a:latin typeface="Segoe UI Semilight"/>
                  <a:ea typeface="+mn-ea"/>
                  <a:cs typeface="+mn-cs"/>
                </a:rPr>
                <a:t>Cloudboost</a:t>
              </a:r>
              <a:endParaRPr kumimoji="0" lang="en-US" sz="1200" b="0" i="0" u="none" strike="noStrike" kern="1200" cap="none" spc="0" normalizeH="0" baseline="0" noProof="0" dirty="0">
                <a:ln>
                  <a:noFill/>
                </a:ln>
                <a:solidFill>
                  <a:srgbClr val="002050"/>
                </a:solidFill>
                <a:effectLst/>
                <a:uLnTx/>
                <a:uFillTx/>
                <a:latin typeface="Segoe UI Semilight"/>
                <a:ea typeface="+mn-ea"/>
                <a:cs typeface="+mn-cs"/>
              </a:endParaRPr>
            </a:p>
          </p:txBody>
        </p:sp>
      </p:grpSp>
      <p:pic>
        <p:nvPicPr>
          <p:cNvPr id="178" name="Picture 177">
            <a:hlinkClick r:id="rId31"/>
            <a:extLst>
              <a:ext uri="{FF2B5EF4-FFF2-40B4-BE49-F238E27FC236}">
                <a16:creationId xmlns:a16="http://schemas.microsoft.com/office/drawing/2014/main" id="{45BB1F10-340D-4737-8BF6-D4B7D5D306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82902" y="4876455"/>
            <a:ext cx="824748" cy="343645"/>
          </a:xfrm>
          <a:prstGeom prst="rect">
            <a:avLst/>
          </a:prstGeom>
        </p:spPr>
      </p:pic>
      <p:cxnSp>
        <p:nvCxnSpPr>
          <p:cNvPr id="179" name="Elbow Connector 35">
            <a:extLst>
              <a:ext uri="{FF2B5EF4-FFF2-40B4-BE49-F238E27FC236}">
                <a16:creationId xmlns:a16="http://schemas.microsoft.com/office/drawing/2014/main" id="{B3DE297F-CFFD-45A5-9CBF-C10CDD88DBAD}"/>
              </a:ext>
            </a:extLst>
          </p:cNvPr>
          <p:cNvCxnSpPr>
            <a:cxnSpLocks/>
            <a:stCxn id="178" idx="1"/>
            <a:endCxn id="82" idx="3"/>
          </p:cNvCxnSpPr>
          <p:nvPr/>
        </p:nvCxnSpPr>
        <p:spPr>
          <a:xfrm rot="10800000" flipV="1">
            <a:off x="4482296" y="5048277"/>
            <a:ext cx="400606" cy="526195"/>
          </a:xfrm>
          <a:prstGeom prst="bentConnector3">
            <a:avLst>
              <a:gd name="adj1" fmla="val 55815"/>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5" name="Group 184">
            <a:extLst>
              <a:ext uri="{FF2B5EF4-FFF2-40B4-BE49-F238E27FC236}">
                <a16:creationId xmlns:a16="http://schemas.microsoft.com/office/drawing/2014/main" id="{FF30E140-737A-41A9-B294-BA9811E55E53}"/>
              </a:ext>
            </a:extLst>
          </p:cNvPr>
          <p:cNvGrpSpPr/>
          <p:nvPr/>
        </p:nvGrpSpPr>
        <p:grpSpPr>
          <a:xfrm>
            <a:off x="8535839" y="697329"/>
            <a:ext cx="1312939" cy="403537"/>
            <a:chOff x="10497777" y="2235262"/>
            <a:chExt cx="1312939" cy="403537"/>
          </a:xfrm>
        </p:grpSpPr>
        <p:sp>
          <p:nvSpPr>
            <p:cNvPr id="174" name="TextBox 173">
              <a:extLst>
                <a:ext uri="{FF2B5EF4-FFF2-40B4-BE49-F238E27FC236}">
                  <a16:creationId xmlns:a16="http://schemas.microsoft.com/office/drawing/2014/main" id="{5F3642FE-FF5C-48DF-AD93-C07EA172DEC1}"/>
                </a:ext>
              </a:extLst>
            </p:cNvPr>
            <p:cNvSpPr txBox="1"/>
            <p:nvPr/>
          </p:nvSpPr>
          <p:spPr>
            <a:xfrm>
              <a:off x="10497777" y="2361800"/>
              <a:ext cx="131293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Semilight"/>
                  <a:ea typeface="+mn-ea"/>
                  <a:cs typeface="+mn-cs"/>
                </a:rPr>
                <a:t>Avamar</a:t>
              </a:r>
            </a:p>
          </p:txBody>
        </p:sp>
        <p:pic>
          <p:nvPicPr>
            <p:cNvPr id="184" name="Picture 183">
              <a:hlinkClick r:id="rId32"/>
              <a:extLst>
                <a:ext uri="{FF2B5EF4-FFF2-40B4-BE49-F238E27FC236}">
                  <a16:creationId xmlns:a16="http://schemas.microsoft.com/office/drawing/2014/main" id="{32D7D42B-FB8D-4EAC-8612-40B1B3745350}"/>
                </a:ext>
              </a:extLst>
            </p:cNvPr>
            <p:cNvPicPr>
              <a:picLocks noChangeAspect="1"/>
            </p:cNvPicPr>
            <p:nvPr/>
          </p:nvPicPr>
          <p:blipFill>
            <a:blip r:embed="rId20"/>
            <a:stretch>
              <a:fillRect/>
            </a:stretch>
          </p:blipFill>
          <p:spPr>
            <a:xfrm>
              <a:off x="10642466" y="2235262"/>
              <a:ext cx="1023562" cy="181720"/>
            </a:xfrm>
            <a:prstGeom prst="rect">
              <a:avLst/>
            </a:prstGeom>
          </p:spPr>
        </p:pic>
      </p:grpSp>
      <p:sp>
        <p:nvSpPr>
          <p:cNvPr id="187" name="Rectangle: Rounded Corners 186">
            <a:extLst>
              <a:ext uri="{FF2B5EF4-FFF2-40B4-BE49-F238E27FC236}">
                <a16:creationId xmlns:a16="http://schemas.microsoft.com/office/drawing/2014/main" id="{2D2606AD-022C-4BD1-9B55-AD50A6136490}"/>
              </a:ext>
            </a:extLst>
          </p:cNvPr>
          <p:cNvSpPr/>
          <p:nvPr/>
        </p:nvSpPr>
        <p:spPr>
          <a:xfrm>
            <a:off x="8112905" y="5347090"/>
            <a:ext cx="3732099" cy="129832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50"/>
                </a:solidFill>
                <a:effectLst/>
                <a:uLnTx/>
                <a:uFillTx/>
                <a:latin typeface="Segoe UI Semilight"/>
                <a:ea typeface="+mn-ea"/>
                <a:cs typeface="+mn-cs"/>
              </a:rPr>
              <a:t>Hardware or Software?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2050"/>
                </a:solidFill>
                <a:effectLst/>
                <a:uLnTx/>
                <a:uFillTx/>
                <a:latin typeface="Segoe UI Semilight"/>
                <a:ea typeface="+mn-ea"/>
                <a:cs typeface="+mn-cs"/>
              </a:rPr>
              <a:t>Microsoft and our partners recommend keeping some local backups to enable fast restores. If your customer is considering a backup appliance, or would like a software-agnostic solution, recommend the hardware partners above.</a:t>
            </a:r>
            <a:endParaRPr kumimoji="0" lang="en-US" sz="1800" b="0" i="0" u="none" strike="noStrike" kern="1200" cap="none" spc="0" normalizeH="0" baseline="0" noProof="0" dirty="0">
              <a:ln>
                <a:noFill/>
              </a:ln>
              <a:solidFill>
                <a:srgbClr val="002050"/>
              </a:solidFill>
              <a:effectLst/>
              <a:uLnTx/>
              <a:uFillTx/>
              <a:latin typeface="Segoe UI Semilight"/>
              <a:ea typeface="+mn-ea"/>
              <a:cs typeface="+mn-cs"/>
            </a:endParaRPr>
          </a:p>
        </p:txBody>
      </p:sp>
      <p:pic>
        <p:nvPicPr>
          <p:cNvPr id="188" name="Picture 187">
            <a:hlinkClick r:id="rId33"/>
            <a:extLst>
              <a:ext uri="{FF2B5EF4-FFF2-40B4-BE49-F238E27FC236}">
                <a16:creationId xmlns:a16="http://schemas.microsoft.com/office/drawing/2014/main" id="{6CAF126E-C881-4D3F-A81A-27602594FA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305596" y="1089414"/>
            <a:ext cx="723864" cy="180162"/>
          </a:xfrm>
          <a:prstGeom prst="rect">
            <a:avLst/>
          </a:prstGeom>
        </p:spPr>
      </p:pic>
      <p:cxnSp>
        <p:nvCxnSpPr>
          <p:cNvPr id="47" name="Straight Connector 46">
            <a:extLst>
              <a:ext uri="{FF2B5EF4-FFF2-40B4-BE49-F238E27FC236}">
                <a16:creationId xmlns:a16="http://schemas.microsoft.com/office/drawing/2014/main" id="{070F9989-D3C6-4DC9-9A9D-46C1537C1B9B}"/>
              </a:ext>
            </a:extLst>
          </p:cNvPr>
          <p:cNvCxnSpPr>
            <a:stCxn id="80" idx="3"/>
            <a:endCxn id="30" idx="1"/>
          </p:cNvCxnSpPr>
          <p:nvPr/>
        </p:nvCxnSpPr>
        <p:spPr>
          <a:xfrm flipV="1">
            <a:off x="4482297" y="3062488"/>
            <a:ext cx="214179" cy="106127"/>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219CAEB-57AC-4A57-A79C-D7B6AE36F8C3}"/>
              </a:ext>
            </a:extLst>
          </p:cNvPr>
          <p:cNvCxnSpPr>
            <a:cxnSpLocks/>
          </p:cNvCxnSpPr>
          <p:nvPr/>
        </p:nvCxnSpPr>
        <p:spPr>
          <a:xfrm flipH="1" flipV="1">
            <a:off x="5707650" y="2223502"/>
            <a:ext cx="3641" cy="200265"/>
          </a:xfrm>
          <a:prstGeom prst="line">
            <a:avLst/>
          </a:prstGeom>
          <a:ln>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A7966D1-2271-4651-99CB-CA008E27730E}"/>
              </a:ext>
            </a:extLst>
          </p:cNvPr>
          <p:cNvCxnSpPr>
            <a:stCxn id="30" idx="3"/>
            <a:endCxn id="83" idx="1"/>
          </p:cNvCxnSpPr>
          <p:nvPr/>
        </p:nvCxnSpPr>
        <p:spPr>
          <a:xfrm>
            <a:off x="6738434" y="3062488"/>
            <a:ext cx="413516" cy="106125"/>
          </a:xfrm>
          <a:prstGeom prst="line">
            <a:avLst/>
          </a:prstGeom>
          <a:ln>
            <a:solidFill>
              <a:srgbClr val="505050"/>
            </a:solidFill>
          </a:ln>
        </p:spPr>
        <p:style>
          <a:lnRef idx="1">
            <a:schemeClr val="accent1"/>
          </a:lnRef>
          <a:fillRef idx="0">
            <a:schemeClr val="accent1"/>
          </a:fillRef>
          <a:effectRef idx="0">
            <a:schemeClr val="accent1"/>
          </a:effectRef>
          <a:fontRef idx="minor">
            <a:schemeClr val="tx1"/>
          </a:fontRef>
        </p:style>
      </p:cxnSp>
      <p:pic>
        <p:nvPicPr>
          <p:cNvPr id="68" name="Picture 67">
            <a:hlinkClick r:id="rId34"/>
            <a:extLst>
              <a:ext uri="{FF2B5EF4-FFF2-40B4-BE49-F238E27FC236}">
                <a16:creationId xmlns:a16="http://schemas.microsoft.com/office/drawing/2014/main" id="{C91B227E-E2CD-4F6B-BE33-980E911D2995}"/>
              </a:ext>
            </a:extLst>
          </p:cNvPr>
          <p:cNvPicPr>
            <a:picLocks noChangeAspect="1"/>
          </p:cNvPicPr>
          <p:nvPr/>
        </p:nvPicPr>
        <p:blipFill rotWithShape="1">
          <a:blip r:embed="rId35">
            <a:lum bright="70000" contrast="-70000"/>
          </a:blip>
          <a:srcRect r="37437" b="2762"/>
          <a:stretch/>
        </p:blipFill>
        <p:spPr>
          <a:xfrm>
            <a:off x="4891125" y="3923510"/>
            <a:ext cx="1329104" cy="235336"/>
          </a:xfrm>
          <a:prstGeom prst="rect">
            <a:avLst/>
          </a:prstGeom>
        </p:spPr>
      </p:pic>
    </p:spTree>
    <p:extLst>
      <p:ext uri="{BB962C8B-B14F-4D97-AF65-F5344CB8AC3E}">
        <p14:creationId xmlns:p14="http://schemas.microsoft.com/office/powerpoint/2010/main" val="25270332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 Same Side Corner Rectangle 25"/>
          <p:cNvSpPr/>
          <p:nvPr/>
        </p:nvSpPr>
        <p:spPr>
          <a:xfrm>
            <a:off x="111760" y="1283221"/>
            <a:ext cx="8488694" cy="4498336"/>
          </a:xfrm>
          <a:prstGeom prst="round2SameRect">
            <a:avLst>
              <a:gd name="adj1" fmla="val 16667"/>
              <a:gd name="adj2" fmla="val 3238"/>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Microsoft Azure</a:t>
            </a:r>
          </a:p>
        </p:txBody>
      </p:sp>
      <p:sp>
        <p:nvSpPr>
          <p:cNvPr id="2" name="Title 1"/>
          <p:cNvSpPr>
            <a:spLocks noGrp="1"/>
          </p:cNvSpPr>
          <p:nvPr>
            <p:ph type="title"/>
          </p:nvPr>
        </p:nvSpPr>
        <p:spPr>
          <a:xfrm>
            <a:off x="7953" y="6172"/>
            <a:ext cx="11169397" cy="1075731"/>
          </a:xfrm>
        </p:spPr>
        <p:txBody>
          <a:bodyPr/>
          <a:lstStyle/>
          <a:p>
            <a:r>
              <a:rPr lang="en-US" dirty="0">
                <a:solidFill>
                  <a:schemeClr val="tx1"/>
                </a:solidFill>
              </a:rPr>
              <a:t>Azure VM Backup Use Case</a:t>
            </a:r>
          </a:p>
        </p:txBody>
      </p:sp>
      <p:sp>
        <p:nvSpPr>
          <p:cNvPr id="94" name="Rectangle 93"/>
          <p:cNvSpPr/>
          <p:nvPr/>
        </p:nvSpPr>
        <p:spPr bwMode="auto">
          <a:xfrm>
            <a:off x="865" y="5914428"/>
            <a:ext cx="12188541" cy="941655"/>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0" marR="0" lvl="0" indent="0" algn="ctr" defTabSz="93205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6" name="Title 1"/>
          <p:cNvSpPr txBox="1">
            <a:spLocks/>
          </p:cNvSpPr>
          <p:nvPr/>
        </p:nvSpPr>
        <p:spPr>
          <a:xfrm>
            <a:off x="157151" y="5998450"/>
            <a:ext cx="11767815" cy="724761"/>
          </a:xfrm>
          <a:prstGeom prst="rect">
            <a:avLst/>
          </a:prstGeom>
        </p:spPr>
        <p:txBody>
          <a:bodyPr vert="horz" wrap="square" lIns="195044" tIns="121903" rIns="195044" bIns="121903" rtlCol="0" anchor="ctr">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ctr" defTabSz="68587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75" normalizeH="0" baseline="0" noProof="0" dirty="0">
                <a:ln w="3175">
                  <a:noFill/>
                </a:ln>
                <a:solidFill>
                  <a:srgbClr val="FFFFFF"/>
                </a:solidFill>
                <a:effectLst/>
                <a:uLnTx/>
                <a:uFillTx/>
                <a:latin typeface="Segoe UI"/>
                <a:ea typeface="+mn-ea"/>
                <a:cs typeface="Segoe UI" pitchFamily="34" charset="0"/>
              </a:rPr>
              <a:t>Azure and Azure Backup Provide the Control Plane and backend for VM backup, catalog, and vaulting.</a:t>
            </a:r>
          </a:p>
          <a:p>
            <a:pPr marL="0" marR="0" lvl="0" indent="0" algn="ctr" defTabSz="685870" rtl="0" eaLnBrk="1" fontAlgn="auto" latinLnBrk="0" hangingPunct="1">
              <a:lnSpc>
                <a:spcPct val="100000"/>
              </a:lnSpc>
              <a:spcBef>
                <a:spcPct val="0"/>
              </a:spcBef>
              <a:spcAft>
                <a:spcPts val="0"/>
              </a:spcAft>
              <a:buClrTx/>
              <a:buSzTx/>
              <a:buFontTx/>
              <a:buNone/>
              <a:tabLst/>
              <a:defRPr/>
            </a:pPr>
            <a:r>
              <a:rPr kumimoji="0" lang="en-US" sz="2400" b="1" i="1" u="none" strike="noStrike" kern="1200" cap="none" spc="-75" normalizeH="0" baseline="0" noProof="0" dirty="0">
                <a:ln w="3175">
                  <a:noFill/>
                </a:ln>
                <a:solidFill>
                  <a:srgbClr val="FFFFFF"/>
                </a:solidFill>
                <a:effectLst/>
                <a:uLnTx/>
                <a:uFillTx/>
                <a:latin typeface="Segoe UI"/>
                <a:ea typeface="+mn-ea"/>
                <a:cs typeface="Segoe UI" pitchFamily="34" charset="0"/>
              </a:rPr>
              <a:t>“The ONLY Enterprise Cloud Provider!”</a:t>
            </a:r>
            <a:endParaRPr kumimoji="0" lang="en-US" sz="1800" b="1" i="1" u="none" strike="noStrike" kern="1200" cap="none" spc="-75" normalizeH="0" baseline="0" noProof="0" dirty="0">
              <a:ln w="3175">
                <a:noFill/>
              </a:ln>
              <a:solidFill>
                <a:srgbClr val="FFFFFF"/>
              </a:solidFill>
              <a:effectLst/>
              <a:uLnTx/>
              <a:uFillTx/>
              <a:latin typeface="Segoe UI"/>
              <a:ea typeface="+mn-ea"/>
              <a:cs typeface="Segoe UI" pitchFamily="34" charset="0"/>
            </a:endParaRPr>
          </a:p>
        </p:txBody>
      </p:sp>
      <p:sp>
        <p:nvSpPr>
          <p:cNvPr id="155" name="TextBox 154"/>
          <p:cNvSpPr txBox="1"/>
          <p:nvPr/>
        </p:nvSpPr>
        <p:spPr>
          <a:xfrm>
            <a:off x="8565677" y="1563194"/>
            <a:ext cx="3751991" cy="45858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sng" strike="noStrike" kern="1200" cap="none" spc="0" normalizeH="0" baseline="0" noProof="0" dirty="0">
                <a:ln>
                  <a:noFill/>
                </a:ln>
                <a:solidFill>
                  <a:srgbClr val="505050"/>
                </a:solidFill>
                <a:effectLst/>
                <a:uLnTx/>
                <a:uFillTx/>
                <a:latin typeface="Segoe UI"/>
                <a:ea typeface="+mn-ea"/>
                <a:cs typeface="+mn-cs"/>
              </a:rPr>
              <a:t>Notes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Recover even deleted VMs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RBAC limited initially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Scheduled or ad-hoc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Backup Vault for metadata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Storage Accounts for backups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Encrypted in-flight &amp; at rest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Can protect: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Windows &amp; Linux</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Microsoft 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Retention up to 99 years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Support matrix </a:t>
            </a:r>
            <a:r>
              <a:rPr kumimoji="0" lang="en-US" sz="2000" b="0" i="0" u="none" strike="noStrike" kern="1200" cap="none" spc="0" normalizeH="0" baseline="0" noProof="0" dirty="0">
                <a:ln>
                  <a:noFill/>
                </a:ln>
                <a:solidFill>
                  <a:srgbClr val="505050"/>
                </a:solidFill>
                <a:effectLst/>
                <a:uLnTx/>
                <a:uFillTx/>
                <a:latin typeface="Segoe UI"/>
                <a:ea typeface="+mn-ea"/>
                <a:cs typeface="+mn-cs"/>
                <a:hlinkClick r:id="rId3"/>
              </a:rPr>
              <a:t>here</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5" name="Group 4"/>
          <p:cNvGrpSpPr/>
          <p:nvPr/>
        </p:nvGrpSpPr>
        <p:grpSpPr>
          <a:xfrm>
            <a:off x="3842035" y="2064444"/>
            <a:ext cx="1280613" cy="800505"/>
            <a:chOff x="6562060" y="1434616"/>
            <a:chExt cx="1280613" cy="800505"/>
          </a:xfrm>
        </p:grpSpPr>
        <p:pic>
          <p:nvPicPr>
            <p:cNvPr id="15" name="Picture 14"/>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16217" y="1434616"/>
              <a:ext cx="548478" cy="548478"/>
            </a:xfrm>
            <a:prstGeom prst="rect">
              <a:avLst/>
            </a:prstGeom>
          </p:spPr>
        </p:pic>
        <p:sp>
          <p:nvSpPr>
            <p:cNvPr id="47" name="TextBox 46"/>
            <p:cNvSpPr txBox="1"/>
            <p:nvPr/>
          </p:nvSpPr>
          <p:spPr>
            <a:xfrm>
              <a:off x="6562060" y="1973511"/>
              <a:ext cx="128061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RBAC Mgmt</a:t>
              </a:r>
            </a:p>
          </p:txBody>
        </p:sp>
      </p:grpSp>
      <p:sp>
        <p:nvSpPr>
          <p:cNvPr id="110" name="Title 1"/>
          <p:cNvSpPr txBox="1">
            <a:spLocks/>
          </p:cNvSpPr>
          <p:nvPr/>
        </p:nvSpPr>
        <p:spPr>
          <a:xfrm>
            <a:off x="-12642" y="663514"/>
            <a:ext cx="11616310" cy="1075731"/>
          </a:xfrm>
          <a:prstGeom prst="rect">
            <a:avLst/>
          </a:prstGeom>
        </p:spPr>
        <p:txBody>
          <a:bodyPr vert="horz" wrap="square" lIns="195044" tIns="121903" rIns="195044" bIns="121903" rtlCol="0" anchor="t">
            <a:noAutofit/>
          </a:bodyPr>
          <a:lstStyle>
            <a:lvl1pPr algn="l" defTabSz="685870" rtl="0" eaLnBrk="1" latinLnBrk="0" hangingPunct="1">
              <a:lnSpc>
                <a:spcPts val="4632"/>
              </a:lnSpc>
              <a:spcBef>
                <a:spcPct val="0"/>
              </a:spcBef>
              <a:buNone/>
              <a:defRPr lang="en-US" sz="4265" b="0" kern="1200" cap="none" spc="-75" baseline="0">
                <a:ln w="3175">
                  <a:noFill/>
                </a:ln>
                <a:solidFill>
                  <a:schemeClr val="accent2"/>
                </a:solidFill>
                <a:effectLst/>
                <a:latin typeface="+mj-lt"/>
                <a:ea typeface="+mn-ea"/>
                <a:cs typeface="Segoe UI" pitchFamily="34" charset="0"/>
              </a:defRPr>
            </a:lvl1pPr>
          </a:lstStyle>
          <a:p>
            <a:pPr marL="0" marR="0" lvl="0" indent="0" algn="l" defTabSz="685870" rtl="0" eaLnBrk="1" fontAlgn="auto" latinLnBrk="0" hangingPunct="1">
              <a:lnSpc>
                <a:spcPts val="4632"/>
              </a:lnSpc>
              <a:spcBef>
                <a:spcPct val="0"/>
              </a:spcBef>
              <a:spcAft>
                <a:spcPts val="0"/>
              </a:spcAft>
              <a:buClrTx/>
              <a:buSzTx/>
              <a:buFontTx/>
              <a:buNone/>
              <a:tabLst/>
              <a:defRPr/>
            </a:pPr>
            <a:r>
              <a:rPr kumimoji="0" lang="en-US" sz="3200" b="0" i="0" u="none" strike="noStrike" kern="1200" cap="none" spc="-75" normalizeH="0" baseline="0" noProof="0" dirty="0">
                <a:ln w="3175">
                  <a:noFill/>
                </a:ln>
                <a:solidFill>
                  <a:srgbClr val="0072C6"/>
                </a:solidFill>
                <a:effectLst/>
                <a:uLnTx/>
                <a:uFillTx/>
                <a:latin typeface="Segoe UI Light"/>
                <a:ea typeface="+mn-ea"/>
                <a:cs typeface="Segoe UI" pitchFamily="34" charset="0"/>
              </a:rPr>
              <a:t>IaaS VMs</a:t>
            </a:r>
          </a:p>
        </p:txBody>
      </p:sp>
      <p:grpSp>
        <p:nvGrpSpPr>
          <p:cNvPr id="20" name="Group 19"/>
          <p:cNvGrpSpPr/>
          <p:nvPr/>
        </p:nvGrpSpPr>
        <p:grpSpPr>
          <a:xfrm>
            <a:off x="172720" y="3477134"/>
            <a:ext cx="2737312" cy="2151202"/>
            <a:chOff x="111760" y="3685414"/>
            <a:chExt cx="2737312" cy="2151202"/>
          </a:xfrm>
        </p:grpSpPr>
        <p:grpSp>
          <p:nvGrpSpPr>
            <p:cNvPr id="24" name="Group 23"/>
            <p:cNvGrpSpPr/>
            <p:nvPr/>
          </p:nvGrpSpPr>
          <p:grpSpPr>
            <a:xfrm>
              <a:off x="111760" y="3685414"/>
              <a:ext cx="2737312" cy="2151202"/>
              <a:chOff x="111760" y="3685414"/>
              <a:chExt cx="2737312" cy="2151202"/>
            </a:xfrm>
          </p:grpSpPr>
          <p:grpSp>
            <p:nvGrpSpPr>
              <p:cNvPr id="21" name="Group 20"/>
              <p:cNvGrpSpPr/>
              <p:nvPr/>
            </p:nvGrpSpPr>
            <p:grpSpPr>
              <a:xfrm>
                <a:off x="111760" y="4097948"/>
                <a:ext cx="2737312" cy="1738668"/>
                <a:chOff x="1600200" y="4175760"/>
                <a:chExt cx="2737312" cy="1738668"/>
              </a:xfrm>
            </p:grpSpPr>
            <p:sp>
              <p:nvSpPr>
                <p:cNvPr id="19" name="Rounded Rectangle 18"/>
                <p:cNvSpPr/>
                <p:nvPr/>
              </p:nvSpPr>
              <p:spPr>
                <a:xfrm>
                  <a:off x="1600200" y="4175760"/>
                  <a:ext cx="2737312" cy="173866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Customer 1 Subscription</a:t>
                  </a:r>
                </a:p>
              </p:txBody>
            </p:sp>
            <p:grpSp>
              <p:nvGrpSpPr>
                <p:cNvPr id="29" name="Group 28"/>
                <p:cNvGrpSpPr/>
                <p:nvPr/>
              </p:nvGrpSpPr>
              <p:grpSpPr>
                <a:xfrm>
                  <a:off x="1718264" y="4238865"/>
                  <a:ext cx="1280613" cy="1408354"/>
                  <a:chOff x="241151" y="2772713"/>
                  <a:chExt cx="1181962" cy="1211583"/>
                </a:xfrm>
              </p:grpSpPr>
              <p:grpSp>
                <p:nvGrpSpPr>
                  <p:cNvPr id="30" name="Group 29"/>
                  <p:cNvGrpSpPr/>
                  <p:nvPr/>
                </p:nvGrpSpPr>
                <p:grpSpPr>
                  <a:xfrm>
                    <a:off x="335478" y="2772713"/>
                    <a:ext cx="1013792" cy="1031287"/>
                    <a:chOff x="1249499" y="2787858"/>
                    <a:chExt cx="1659174" cy="1573952"/>
                  </a:xfrm>
                </p:grpSpPr>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9499" y="2791609"/>
                      <a:ext cx="780292" cy="780290"/>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8380" y="3581520"/>
                      <a:ext cx="780293" cy="780290"/>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8380" y="2787858"/>
                      <a:ext cx="780293" cy="780290"/>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9499" y="3575651"/>
                      <a:ext cx="780293" cy="780290"/>
                    </a:xfrm>
                    <a:prstGeom prst="rect">
                      <a:avLst/>
                    </a:prstGeom>
                  </p:spPr>
                </p:pic>
              </p:grpSp>
              <p:sp>
                <p:nvSpPr>
                  <p:cNvPr id="31" name="TextBox 30"/>
                  <p:cNvSpPr txBox="1"/>
                  <p:nvPr/>
                </p:nvSpPr>
                <p:spPr>
                  <a:xfrm>
                    <a:off x="241151" y="3772476"/>
                    <a:ext cx="1181962" cy="2118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Azure VMs</a:t>
                    </a:r>
                  </a:p>
                </p:txBody>
              </p:sp>
            </p:grpSp>
          </p:grpSp>
          <p:pic>
            <p:nvPicPr>
              <p:cNvPr id="14" name="Picture 13"/>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91180" y="3685414"/>
                <a:ext cx="537835" cy="537835"/>
              </a:xfrm>
              <a:prstGeom prst="rect">
                <a:avLst/>
              </a:prstGeom>
            </p:spPr>
          </p:pic>
        </p:grpSp>
        <p:pic>
          <p:nvPicPr>
            <p:cNvPr id="105" name="Picture 10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9271" y="4846602"/>
              <a:ext cx="496033" cy="537847"/>
            </a:xfrm>
            <a:prstGeom prst="rect">
              <a:avLst/>
            </a:prstGeom>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6778" y="4331614"/>
              <a:ext cx="484485" cy="484485"/>
            </a:xfrm>
            <a:prstGeom prst="rect">
              <a:avLst/>
            </a:prstGeom>
          </p:spPr>
        </p:pic>
        <p:sp>
          <p:nvSpPr>
            <p:cNvPr id="18" name="Left-Right Arrow 17"/>
            <p:cNvSpPr/>
            <p:nvPr/>
          </p:nvSpPr>
          <p:spPr>
            <a:xfrm>
              <a:off x="1490489" y="4576221"/>
              <a:ext cx="742043" cy="4797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Data Path</a:t>
              </a:r>
            </a:p>
          </p:txBody>
        </p:sp>
      </p:grpSp>
      <p:grpSp>
        <p:nvGrpSpPr>
          <p:cNvPr id="83" name="Group 82"/>
          <p:cNvGrpSpPr/>
          <p:nvPr/>
        </p:nvGrpSpPr>
        <p:grpSpPr>
          <a:xfrm>
            <a:off x="3001876" y="3471468"/>
            <a:ext cx="2737312" cy="2151202"/>
            <a:chOff x="111760" y="3685414"/>
            <a:chExt cx="2737312" cy="2151202"/>
          </a:xfrm>
        </p:grpSpPr>
        <p:grpSp>
          <p:nvGrpSpPr>
            <p:cNvPr id="84" name="Group 83"/>
            <p:cNvGrpSpPr/>
            <p:nvPr/>
          </p:nvGrpSpPr>
          <p:grpSpPr>
            <a:xfrm>
              <a:off x="111760" y="3685414"/>
              <a:ext cx="2737312" cy="2151202"/>
              <a:chOff x="111760" y="3685414"/>
              <a:chExt cx="2737312" cy="2151202"/>
            </a:xfrm>
          </p:grpSpPr>
          <p:grpSp>
            <p:nvGrpSpPr>
              <p:cNvPr id="91" name="Group 90"/>
              <p:cNvGrpSpPr/>
              <p:nvPr/>
            </p:nvGrpSpPr>
            <p:grpSpPr>
              <a:xfrm>
                <a:off x="111760" y="4097948"/>
                <a:ext cx="2737312" cy="1738668"/>
                <a:chOff x="1600200" y="4175760"/>
                <a:chExt cx="2737312" cy="1738668"/>
              </a:xfrm>
            </p:grpSpPr>
            <p:sp>
              <p:nvSpPr>
                <p:cNvPr id="98" name="Rounded Rectangle 97"/>
                <p:cNvSpPr/>
                <p:nvPr/>
              </p:nvSpPr>
              <p:spPr>
                <a:xfrm>
                  <a:off x="1600200" y="4175760"/>
                  <a:ext cx="2737312" cy="1738668"/>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Customer 2 Subscription</a:t>
                  </a:r>
                </a:p>
              </p:txBody>
            </p:sp>
            <p:grpSp>
              <p:nvGrpSpPr>
                <p:cNvPr id="100" name="Group 99"/>
                <p:cNvGrpSpPr/>
                <p:nvPr/>
              </p:nvGrpSpPr>
              <p:grpSpPr>
                <a:xfrm>
                  <a:off x="1718264" y="4238865"/>
                  <a:ext cx="1280613" cy="1408354"/>
                  <a:chOff x="241151" y="2772713"/>
                  <a:chExt cx="1181962" cy="1211583"/>
                </a:xfrm>
              </p:grpSpPr>
              <p:grpSp>
                <p:nvGrpSpPr>
                  <p:cNvPr id="101" name="Group 100"/>
                  <p:cNvGrpSpPr/>
                  <p:nvPr/>
                </p:nvGrpSpPr>
                <p:grpSpPr>
                  <a:xfrm>
                    <a:off x="335478" y="2772713"/>
                    <a:ext cx="1013792" cy="1031287"/>
                    <a:chOff x="1249499" y="2787858"/>
                    <a:chExt cx="1659174" cy="1573952"/>
                  </a:xfrm>
                </p:grpSpPr>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9499" y="2791609"/>
                      <a:ext cx="780292" cy="780290"/>
                    </a:xfrm>
                    <a:prstGeom prst="rect">
                      <a:avLst/>
                    </a:prstGeom>
                  </p:spPr>
                </p:pic>
                <p:pic>
                  <p:nvPicPr>
                    <p:cNvPr id="107" name="Pictur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8380" y="3581520"/>
                      <a:ext cx="780293" cy="780290"/>
                    </a:xfrm>
                    <a:prstGeom prst="rect">
                      <a:avLst/>
                    </a:prstGeom>
                  </p:spPr>
                </p:pic>
                <p:pic>
                  <p:nvPicPr>
                    <p:cNvPr id="113" name="Picture 1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8380" y="2787858"/>
                      <a:ext cx="780293" cy="780290"/>
                    </a:xfrm>
                    <a:prstGeom prst="rect">
                      <a:avLst/>
                    </a:prstGeom>
                  </p:spPr>
                </p:pic>
                <p:pic>
                  <p:nvPicPr>
                    <p:cNvPr id="114" name="Picture 1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9499" y="3575651"/>
                      <a:ext cx="780293" cy="780290"/>
                    </a:xfrm>
                    <a:prstGeom prst="rect">
                      <a:avLst/>
                    </a:prstGeom>
                  </p:spPr>
                </p:pic>
              </p:grpSp>
              <p:sp>
                <p:nvSpPr>
                  <p:cNvPr id="104" name="TextBox 103"/>
                  <p:cNvSpPr txBox="1"/>
                  <p:nvPr/>
                </p:nvSpPr>
                <p:spPr>
                  <a:xfrm>
                    <a:off x="241151" y="3772476"/>
                    <a:ext cx="1181962" cy="2118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Azure VMs</a:t>
                    </a:r>
                  </a:p>
                </p:txBody>
              </p:sp>
            </p:grpSp>
          </p:grpSp>
          <p:pic>
            <p:nvPicPr>
              <p:cNvPr id="92" name="Picture 91"/>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91180" y="3685414"/>
                <a:ext cx="537835" cy="537835"/>
              </a:xfrm>
              <a:prstGeom prst="rect">
                <a:avLst/>
              </a:prstGeom>
            </p:spPr>
          </p:pic>
        </p:grpSp>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9271" y="4846602"/>
              <a:ext cx="496033" cy="537847"/>
            </a:xfrm>
            <a:prstGeom prst="rect">
              <a:avLst/>
            </a:prstGeom>
          </p:spPr>
        </p:pic>
        <p:pic>
          <p:nvPicPr>
            <p:cNvPr id="86" name="Picture 8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6778" y="4331614"/>
              <a:ext cx="484485" cy="484485"/>
            </a:xfrm>
            <a:prstGeom prst="rect">
              <a:avLst/>
            </a:prstGeom>
          </p:spPr>
        </p:pic>
        <p:sp>
          <p:nvSpPr>
            <p:cNvPr id="88" name="Left-Right Arrow 87"/>
            <p:cNvSpPr/>
            <p:nvPr/>
          </p:nvSpPr>
          <p:spPr>
            <a:xfrm>
              <a:off x="1490489" y="4576221"/>
              <a:ext cx="742043" cy="4797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Data Path</a:t>
              </a:r>
            </a:p>
          </p:txBody>
        </p:sp>
      </p:grpSp>
      <p:grpSp>
        <p:nvGrpSpPr>
          <p:cNvPr id="115" name="Group 114"/>
          <p:cNvGrpSpPr/>
          <p:nvPr/>
        </p:nvGrpSpPr>
        <p:grpSpPr>
          <a:xfrm>
            <a:off x="5819998" y="3462030"/>
            <a:ext cx="2737312" cy="2151202"/>
            <a:chOff x="111760" y="3685414"/>
            <a:chExt cx="2737312" cy="2151202"/>
          </a:xfrm>
        </p:grpSpPr>
        <p:grpSp>
          <p:nvGrpSpPr>
            <p:cNvPr id="116" name="Group 115"/>
            <p:cNvGrpSpPr/>
            <p:nvPr/>
          </p:nvGrpSpPr>
          <p:grpSpPr>
            <a:xfrm>
              <a:off x="111760" y="3685414"/>
              <a:ext cx="2737312" cy="2151202"/>
              <a:chOff x="111760" y="3685414"/>
              <a:chExt cx="2737312" cy="2151202"/>
            </a:xfrm>
          </p:grpSpPr>
          <p:grpSp>
            <p:nvGrpSpPr>
              <p:cNvPr id="120" name="Group 119"/>
              <p:cNvGrpSpPr/>
              <p:nvPr/>
            </p:nvGrpSpPr>
            <p:grpSpPr>
              <a:xfrm>
                <a:off x="111760" y="4097948"/>
                <a:ext cx="2737312" cy="1738668"/>
                <a:chOff x="1600200" y="4175760"/>
                <a:chExt cx="2737312" cy="1738668"/>
              </a:xfrm>
            </p:grpSpPr>
            <p:sp>
              <p:nvSpPr>
                <p:cNvPr id="122" name="Rounded Rectangle 121"/>
                <p:cNvSpPr/>
                <p:nvPr/>
              </p:nvSpPr>
              <p:spPr>
                <a:xfrm>
                  <a:off x="1600200" y="4175760"/>
                  <a:ext cx="2737312" cy="1738668"/>
                </a:xfrm>
                <a:prstGeom prst="roundRect">
                  <a:avLst/>
                </a:prstGeom>
                <a:solidFill>
                  <a:schemeClr val="accent5">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505050"/>
                      </a:solidFill>
                      <a:effectLst/>
                      <a:uLnTx/>
                      <a:uFillTx/>
                      <a:latin typeface="Segoe UI"/>
                      <a:ea typeface="+mn-ea"/>
                      <a:cs typeface="+mn-cs"/>
                    </a:rPr>
                    <a:t>Customer 3 Subscription</a:t>
                  </a:r>
                </a:p>
              </p:txBody>
            </p:sp>
            <p:grpSp>
              <p:nvGrpSpPr>
                <p:cNvPr id="123" name="Group 122"/>
                <p:cNvGrpSpPr/>
                <p:nvPr/>
              </p:nvGrpSpPr>
              <p:grpSpPr>
                <a:xfrm>
                  <a:off x="1718264" y="4238865"/>
                  <a:ext cx="1280613" cy="1408354"/>
                  <a:chOff x="241151" y="2772713"/>
                  <a:chExt cx="1181962" cy="1211583"/>
                </a:xfrm>
              </p:grpSpPr>
              <p:grpSp>
                <p:nvGrpSpPr>
                  <p:cNvPr id="124" name="Group 123"/>
                  <p:cNvGrpSpPr/>
                  <p:nvPr/>
                </p:nvGrpSpPr>
                <p:grpSpPr>
                  <a:xfrm>
                    <a:off x="335478" y="2772713"/>
                    <a:ext cx="1013792" cy="1031287"/>
                    <a:chOff x="1249499" y="2787858"/>
                    <a:chExt cx="1659174" cy="1573952"/>
                  </a:xfrm>
                </p:grpSpPr>
                <p:pic>
                  <p:nvPicPr>
                    <p:cNvPr id="126" name="Picture 1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9499" y="2791609"/>
                      <a:ext cx="780292" cy="780290"/>
                    </a:xfrm>
                    <a:prstGeom prst="rect">
                      <a:avLst/>
                    </a:prstGeom>
                  </p:spPr>
                </p:pic>
                <p:pic>
                  <p:nvPicPr>
                    <p:cNvPr id="127" name="Picture 1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8380" y="3581520"/>
                      <a:ext cx="780293" cy="780290"/>
                    </a:xfrm>
                    <a:prstGeom prst="rect">
                      <a:avLst/>
                    </a:prstGeom>
                  </p:spPr>
                </p:pic>
                <p:pic>
                  <p:nvPicPr>
                    <p:cNvPr id="128" name="Picture 1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8380" y="2787858"/>
                      <a:ext cx="780293" cy="780290"/>
                    </a:xfrm>
                    <a:prstGeom prst="rect">
                      <a:avLst/>
                    </a:prstGeom>
                  </p:spPr>
                </p:pic>
                <p:pic>
                  <p:nvPicPr>
                    <p:cNvPr id="129" name="Picture 1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9499" y="3575651"/>
                      <a:ext cx="780293" cy="780290"/>
                    </a:xfrm>
                    <a:prstGeom prst="rect">
                      <a:avLst/>
                    </a:prstGeom>
                  </p:spPr>
                </p:pic>
              </p:grpSp>
              <p:sp>
                <p:nvSpPr>
                  <p:cNvPr id="125" name="TextBox 124"/>
                  <p:cNvSpPr txBox="1"/>
                  <p:nvPr/>
                </p:nvSpPr>
                <p:spPr>
                  <a:xfrm>
                    <a:off x="241151" y="3772476"/>
                    <a:ext cx="1181962" cy="2118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Azure VMs</a:t>
                    </a:r>
                  </a:p>
                </p:txBody>
              </p:sp>
            </p:grpSp>
          </p:grpSp>
          <p:pic>
            <p:nvPicPr>
              <p:cNvPr id="121" name="Picture 120"/>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91180" y="3685414"/>
                <a:ext cx="537835" cy="537835"/>
              </a:xfrm>
              <a:prstGeom prst="rect">
                <a:avLst/>
              </a:prstGeom>
            </p:spPr>
          </p:pic>
        </p:grpSp>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99271" y="4846602"/>
              <a:ext cx="496033" cy="537847"/>
            </a:xfrm>
            <a:prstGeom prst="rect">
              <a:avLst/>
            </a:prstGeom>
          </p:spPr>
        </p:pic>
        <p:pic>
          <p:nvPicPr>
            <p:cNvPr id="118" name="Picture 1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6778" y="4331614"/>
              <a:ext cx="484485" cy="484485"/>
            </a:xfrm>
            <a:prstGeom prst="rect">
              <a:avLst/>
            </a:prstGeom>
          </p:spPr>
        </p:pic>
        <p:sp>
          <p:nvSpPr>
            <p:cNvPr id="119" name="Left-Right Arrow 118"/>
            <p:cNvSpPr/>
            <p:nvPr/>
          </p:nvSpPr>
          <p:spPr>
            <a:xfrm>
              <a:off x="1490489" y="4576221"/>
              <a:ext cx="742043" cy="47975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Data Path</a:t>
              </a:r>
            </a:p>
          </p:txBody>
        </p:sp>
      </p:grpSp>
      <p:pic>
        <p:nvPicPr>
          <p:cNvPr id="59" name="Picture 58"/>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90809" y="1198996"/>
            <a:ext cx="1901133" cy="1901133"/>
          </a:xfrm>
          <a:prstGeom prst="rect">
            <a:avLst/>
          </a:prstGeom>
        </p:spPr>
      </p:pic>
      <p:sp>
        <p:nvSpPr>
          <p:cNvPr id="3" name="Rounded Rectangular Callout 2"/>
          <p:cNvSpPr/>
          <p:nvPr/>
        </p:nvSpPr>
        <p:spPr bwMode="auto">
          <a:xfrm>
            <a:off x="6088842" y="2395772"/>
            <a:ext cx="2124635" cy="975694"/>
          </a:xfrm>
          <a:prstGeom prst="wedgeRoundRectCallout">
            <a:avLst>
              <a:gd name="adj1" fmla="val -38301"/>
              <a:gd name="adj2" fmla="val 109910"/>
              <a:gd name="adj3" fmla="val 1666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Now supporting v2 VMs and Premium Storage!</a:t>
            </a:r>
          </a:p>
        </p:txBody>
      </p:sp>
    </p:spTree>
    <p:extLst>
      <p:ext uri="{BB962C8B-B14F-4D97-AF65-F5344CB8AC3E}">
        <p14:creationId xmlns:p14="http://schemas.microsoft.com/office/powerpoint/2010/main" val="276427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limitations &amp; objections</a:t>
            </a:r>
          </a:p>
        </p:txBody>
      </p:sp>
      <p:graphicFrame>
        <p:nvGraphicFramePr>
          <p:cNvPr id="3" name="Table 2"/>
          <p:cNvGraphicFramePr>
            <a:graphicFrameLocks noGrp="1"/>
          </p:cNvGraphicFramePr>
          <p:nvPr>
            <p:extLst/>
          </p:nvPr>
        </p:nvGraphicFramePr>
        <p:xfrm>
          <a:off x="269241" y="1611220"/>
          <a:ext cx="11655840" cy="4724924"/>
        </p:xfrm>
        <a:graphic>
          <a:graphicData uri="http://schemas.openxmlformats.org/drawingml/2006/table">
            <a:tbl>
              <a:tblPr firstRow="1" bandRow="1">
                <a:tableStyleId>{5C22544A-7EE6-4342-B048-85BDC9FD1C3A}</a:tableStyleId>
              </a:tblPr>
              <a:tblGrid>
                <a:gridCol w="4587135">
                  <a:extLst>
                    <a:ext uri="{9D8B030D-6E8A-4147-A177-3AD203B41FA5}">
                      <a16:colId xmlns:a16="http://schemas.microsoft.com/office/drawing/2014/main" val="4072478017"/>
                    </a:ext>
                  </a:extLst>
                </a:gridCol>
                <a:gridCol w="3183425">
                  <a:extLst>
                    <a:ext uri="{9D8B030D-6E8A-4147-A177-3AD203B41FA5}">
                      <a16:colId xmlns:a16="http://schemas.microsoft.com/office/drawing/2014/main" val="2412690588"/>
                    </a:ext>
                  </a:extLst>
                </a:gridCol>
                <a:gridCol w="3885280">
                  <a:extLst>
                    <a:ext uri="{9D8B030D-6E8A-4147-A177-3AD203B41FA5}">
                      <a16:colId xmlns:a16="http://schemas.microsoft.com/office/drawing/2014/main" val="3110498834"/>
                    </a:ext>
                  </a:extLst>
                </a:gridCol>
              </a:tblGrid>
              <a:tr h="363550">
                <a:tc>
                  <a:txBody>
                    <a:bodyPr/>
                    <a:lstStyle/>
                    <a:p>
                      <a:r>
                        <a:rPr lang="en-US" sz="1700" dirty="0"/>
                        <a:t>Limitation</a:t>
                      </a:r>
                    </a:p>
                  </a:txBody>
                  <a:tcPr marL="89642" marR="89642" marT="44821" marB="44821"/>
                </a:tc>
                <a:tc>
                  <a:txBody>
                    <a:bodyPr/>
                    <a:lstStyle/>
                    <a:p>
                      <a:r>
                        <a:rPr lang="en-US" sz="1700" dirty="0"/>
                        <a:t>Impact</a:t>
                      </a:r>
                    </a:p>
                  </a:txBody>
                  <a:tcPr marL="89642" marR="89642" marT="44821" marB="44821"/>
                </a:tc>
                <a:tc>
                  <a:txBody>
                    <a:bodyPr/>
                    <a:lstStyle/>
                    <a:p>
                      <a:r>
                        <a:rPr lang="en-US" sz="1700" dirty="0"/>
                        <a:t>Potential Workaround</a:t>
                      </a:r>
                    </a:p>
                  </a:txBody>
                  <a:tcPr marL="89642" marR="89642" marT="44821" marB="44821"/>
                </a:tc>
                <a:extLst>
                  <a:ext uri="{0D108BD9-81ED-4DB2-BD59-A6C34878D82A}">
                    <a16:rowId xmlns:a16="http://schemas.microsoft.com/office/drawing/2014/main" val="3833754911"/>
                  </a:ext>
                </a:extLst>
              </a:tr>
              <a:tr h="880364">
                <a:tc>
                  <a:txBody>
                    <a:bodyPr/>
                    <a:lstStyle/>
                    <a:p>
                      <a:r>
                        <a:rPr lang="en-US" sz="1700" dirty="0"/>
                        <a:t>Support for 3</a:t>
                      </a:r>
                      <a:r>
                        <a:rPr lang="en-US" sz="1700" baseline="30000" dirty="0"/>
                        <a:t>rd</a:t>
                      </a:r>
                      <a:r>
                        <a:rPr lang="en-US" sz="1700" dirty="0"/>
                        <a:t> Party Applications</a:t>
                      </a:r>
                    </a:p>
                  </a:txBody>
                  <a:tcPr marL="89642" marR="89642" marT="44821" marB="44821"/>
                </a:tc>
                <a:tc>
                  <a:txBody>
                    <a:bodyPr/>
                    <a:lstStyle/>
                    <a:p>
                      <a:r>
                        <a:rPr lang="en-US" sz="1700" dirty="0"/>
                        <a:t>Lack of application consistency for Oracle, MongoDB, other Linux applications</a:t>
                      </a:r>
                    </a:p>
                  </a:txBody>
                  <a:tcPr marL="89642" marR="89642" marT="44821" marB="44821"/>
                </a:tc>
                <a:tc>
                  <a:txBody>
                    <a:bodyPr/>
                    <a:lstStyle/>
                    <a:p>
                      <a:pPr marL="285750" indent="-285750">
                        <a:buFont typeface="Arial" panose="020B0604020202020204" pitchFamily="34" charset="0"/>
                        <a:buChar char="•"/>
                      </a:pPr>
                      <a:r>
                        <a:rPr lang="en-US" sz="1700" dirty="0"/>
                        <a:t>Discuss native tools (RMAN) + Azure Backup to offsite</a:t>
                      </a:r>
                    </a:p>
                    <a:p>
                      <a:pPr marL="285750" indent="-285750">
                        <a:buFont typeface="Arial" panose="020B0604020202020204" pitchFamily="34" charset="0"/>
                        <a:buChar char="•"/>
                      </a:pPr>
                      <a:r>
                        <a:rPr lang="en-US" sz="1700" dirty="0"/>
                        <a:t>Partner with 3</a:t>
                      </a:r>
                      <a:r>
                        <a:rPr lang="en-US" sz="1700" baseline="30000" dirty="0"/>
                        <a:t>rd</a:t>
                      </a:r>
                      <a:r>
                        <a:rPr lang="en-US" sz="1700" dirty="0"/>
                        <a:t> Party (Commvault)</a:t>
                      </a:r>
                    </a:p>
                  </a:txBody>
                  <a:tcPr marL="89642" marR="89642" marT="44821" marB="44821"/>
                </a:tc>
                <a:extLst>
                  <a:ext uri="{0D108BD9-81ED-4DB2-BD59-A6C34878D82A}">
                    <a16:rowId xmlns:a16="http://schemas.microsoft.com/office/drawing/2014/main" val="3282512568"/>
                  </a:ext>
                </a:extLst>
              </a:tr>
              <a:tr h="616790">
                <a:tc>
                  <a:txBody>
                    <a:bodyPr/>
                    <a:lstStyle/>
                    <a:p>
                      <a:r>
                        <a:rPr lang="en-US" sz="1700" dirty="0"/>
                        <a:t>Desktop backup - Lack of centralized restores</a:t>
                      </a:r>
                    </a:p>
                  </a:txBody>
                  <a:tcPr marL="89642" marR="89642" marT="44821" marB="44821"/>
                </a:tc>
                <a:tc>
                  <a:txBody>
                    <a:bodyPr/>
                    <a:lstStyle/>
                    <a:p>
                      <a:r>
                        <a:rPr lang="en-US" sz="1700" dirty="0"/>
                        <a:t>Large scale client backups are unlikely with Azure Backup Agent</a:t>
                      </a:r>
                    </a:p>
                  </a:txBody>
                  <a:tcPr marL="89642" marR="89642" marT="44821" marB="44821"/>
                </a:tc>
                <a:tc>
                  <a:txBody>
                    <a:bodyPr/>
                    <a:lstStyle/>
                    <a:p>
                      <a:pPr marL="285750" indent="-285750">
                        <a:buFont typeface="Arial" panose="020B0604020202020204" pitchFamily="34" charset="0"/>
                        <a:buChar char="•"/>
                      </a:pPr>
                      <a:r>
                        <a:rPr lang="en-US" sz="1700" dirty="0"/>
                        <a:t>Leverage SC DPM or Azure Backup Server</a:t>
                      </a:r>
                    </a:p>
                    <a:p>
                      <a:pPr marL="285750" indent="-285750">
                        <a:buFont typeface="Arial" panose="020B0604020202020204" pitchFamily="34" charset="0"/>
                        <a:buChar char="•"/>
                      </a:pPr>
                      <a:r>
                        <a:rPr lang="en-US" sz="1700" dirty="0"/>
                        <a:t>Partner with 3</a:t>
                      </a:r>
                      <a:r>
                        <a:rPr lang="en-US" sz="1700" baseline="30000" dirty="0"/>
                        <a:t>rd</a:t>
                      </a:r>
                      <a:r>
                        <a:rPr lang="en-US" sz="1700" dirty="0"/>
                        <a:t> Party (Datacastle)</a:t>
                      </a:r>
                    </a:p>
                  </a:txBody>
                  <a:tcPr marL="89642" marR="89642" marT="44821" marB="44821"/>
                </a:tc>
                <a:extLst>
                  <a:ext uri="{0D108BD9-81ED-4DB2-BD59-A6C34878D82A}">
                    <a16:rowId xmlns:a16="http://schemas.microsoft.com/office/drawing/2014/main" val="360976500"/>
                  </a:ext>
                </a:extLst>
              </a:tr>
              <a:tr h="880364">
                <a:tc>
                  <a:txBody>
                    <a:bodyPr/>
                    <a:lstStyle/>
                    <a:p>
                      <a:r>
                        <a:rPr lang="en-US" sz="1700" dirty="0"/>
                        <a:t>Cost of long term retention</a:t>
                      </a:r>
                    </a:p>
                  </a:txBody>
                  <a:tcPr marL="89642" marR="89642" marT="44821" marB="44821"/>
                </a:tc>
                <a:tc>
                  <a:txBody>
                    <a:bodyPr/>
                    <a:lstStyle/>
                    <a:p>
                      <a:r>
                        <a:rPr lang="en-US" sz="1700" dirty="0"/>
                        <a:t>GRS and even LRS perceived as expensive versus tape</a:t>
                      </a:r>
                    </a:p>
                  </a:txBody>
                  <a:tcPr marL="89642" marR="89642" marT="44821" marB="44821"/>
                </a:tc>
                <a:tc>
                  <a:txBody>
                    <a:bodyPr/>
                    <a:lstStyle/>
                    <a:p>
                      <a:pPr marL="285750" indent="-285750">
                        <a:buFont typeface="Arial" panose="020B0604020202020204" pitchFamily="34" charset="0"/>
                        <a:buChar char="•"/>
                      </a:pPr>
                      <a:r>
                        <a:rPr lang="en-US" sz="1700" dirty="0"/>
                        <a:t>Cool Storage support is coming!</a:t>
                      </a:r>
                    </a:p>
                    <a:p>
                      <a:pPr marL="285750" indent="-285750">
                        <a:buFont typeface="Arial" panose="020B0604020202020204" pitchFamily="34" charset="0"/>
                        <a:buChar char="•"/>
                      </a:pPr>
                      <a:r>
                        <a:rPr lang="en-US" sz="1700" dirty="0"/>
                        <a:t>Emphasize ease-of-use, reliability, and time-to-restore</a:t>
                      </a:r>
                    </a:p>
                  </a:txBody>
                  <a:tcPr marL="89642" marR="89642" marT="44821" marB="44821"/>
                </a:tc>
                <a:extLst>
                  <a:ext uri="{0D108BD9-81ED-4DB2-BD59-A6C34878D82A}">
                    <a16:rowId xmlns:a16="http://schemas.microsoft.com/office/drawing/2014/main" val="374337087"/>
                  </a:ext>
                </a:extLst>
              </a:tr>
              <a:tr h="363550">
                <a:tc>
                  <a:txBody>
                    <a:bodyPr/>
                    <a:lstStyle/>
                    <a:p>
                      <a:r>
                        <a:rPr lang="en-US" sz="1700" dirty="0"/>
                        <a:t>Customer invested in current solution</a:t>
                      </a:r>
                    </a:p>
                  </a:txBody>
                  <a:tcPr marL="89642" marR="89642" marT="44821" marB="44821"/>
                </a:tc>
                <a:tc>
                  <a:txBody>
                    <a:bodyPr/>
                    <a:lstStyle/>
                    <a:p>
                      <a:r>
                        <a:rPr lang="en-US" sz="1700" dirty="0"/>
                        <a:t>Cost and complexity of switching viewed as too high</a:t>
                      </a:r>
                    </a:p>
                  </a:txBody>
                  <a:tcPr marL="89642" marR="89642" marT="44821" marB="44821"/>
                </a:tc>
                <a:tc>
                  <a:txBody>
                    <a:bodyPr/>
                    <a:lstStyle/>
                    <a:p>
                      <a:pPr marL="285750" indent="-285750">
                        <a:buFont typeface="Arial" panose="020B0604020202020204" pitchFamily="34" charset="0"/>
                        <a:buChar char="•"/>
                      </a:pPr>
                      <a:r>
                        <a:rPr lang="en-US" sz="1700" dirty="0"/>
                        <a:t>Target limited apps, position a progression</a:t>
                      </a:r>
                    </a:p>
                    <a:p>
                      <a:pPr marL="285750" indent="-285750">
                        <a:buFont typeface="Arial" panose="020B0604020202020204" pitchFamily="34" charset="0"/>
                        <a:buChar char="•"/>
                      </a:pPr>
                      <a:r>
                        <a:rPr lang="en-US" sz="1700" dirty="0"/>
                        <a:t>Target remote offices to begin</a:t>
                      </a:r>
                    </a:p>
                  </a:txBody>
                  <a:tcPr marL="89642" marR="89642" marT="44821" marB="44821"/>
                </a:tc>
                <a:extLst>
                  <a:ext uri="{0D108BD9-81ED-4DB2-BD59-A6C34878D82A}">
                    <a16:rowId xmlns:a16="http://schemas.microsoft.com/office/drawing/2014/main" val="3746803580"/>
                  </a:ext>
                </a:extLst>
              </a:tr>
              <a:tr h="616790">
                <a:tc>
                  <a:txBody>
                    <a:bodyPr/>
                    <a:lstStyle/>
                    <a:p>
                      <a:r>
                        <a:rPr lang="en-US" sz="1700" dirty="0"/>
                        <a:t>Lack of deduplication</a:t>
                      </a:r>
                    </a:p>
                  </a:txBody>
                  <a:tcPr marL="89642" marR="89642" marT="44821" marB="44821"/>
                </a:tc>
                <a:tc>
                  <a:txBody>
                    <a:bodyPr/>
                    <a:lstStyle/>
                    <a:p>
                      <a:r>
                        <a:rPr lang="en-US" sz="1700" dirty="0"/>
                        <a:t>Storage requirements perceived as higher than solutions with dedupe</a:t>
                      </a:r>
                    </a:p>
                  </a:txBody>
                  <a:tcPr marL="89642" marR="89642" marT="44821" marB="44821"/>
                </a:tc>
                <a:tc>
                  <a:txBody>
                    <a:bodyPr/>
                    <a:lstStyle/>
                    <a:p>
                      <a:pPr marL="285750" indent="-285750">
                        <a:buFont typeface="Arial" panose="020B0604020202020204" pitchFamily="34" charset="0"/>
                        <a:buChar char="•"/>
                      </a:pPr>
                      <a:r>
                        <a:rPr lang="en-US" sz="1700" dirty="0"/>
                        <a:t>Discuss our incremental forever efficiency and compression</a:t>
                      </a:r>
                    </a:p>
                    <a:p>
                      <a:pPr marL="285750" indent="-285750">
                        <a:buFont typeface="Arial" panose="020B0604020202020204" pitchFamily="34" charset="0"/>
                        <a:buChar char="•"/>
                      </a:pPr>
                      <a:r>
                        <a:rPr lang="en-US" sz="1700" dirty="0"/>
                        <a:t>Cite dropping cost of cloud storage</a:t>
                      </a:r>
                    </a:p>
                  </a:txBody>
                  <a:tcPr marL="89642" marR="89642" marT="44821" marB="44821"/>
                </a:tc>
                <a:extLst>
                  <a:ext uri="{0D108BD9-81ED-4DB2-BD59-A6C34878D82A}">
                    <a16:rowId xmlns:a16="http://schemas.microsoft.com/office/drawing/2014/main" val="3338581767"/>
                  </a:ext>
                </a:extLst>
              </a:tr>
            </a:tbl>
          </a:graphicData>
        </a:graphic>
      </p:graphicFrame>
    </p:spTree>
    <p:extLst>
      <p:ext uri="{BB962C8B-B14F-4D97-AF65-F5344CB8AC3E}">
        <p14:creationId xmlns:p14="http://schemas.microsoft.com/office/powerpoint/2010/main" val="937789700"/>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6B0E4-AF7C-43F1-B280-1D4245D0E04D}"/>
              </a:ext>
            </a:extLst>
          </p:cNvPr>
          <p:cNvSpPr>
            <a:spLocks noGrp="1"/>
          </p:cNvSpPr>
          <p:nvPr>
            <p:ph type="title"/>
          </p:nvPr>
        </p:nvSpPr>
        <p:spPr>
          <a:xfrm>
            <a:off x="127849" y="291549"/>
            <a:ext cx="11974401" cy="899537"/>
          </a:xfrm>
        </p:spPr>
        <p:txBody>
          <a:bodyPr/>
          <a:lstStyle/>
          <a:p>
            <a:r>
              <a:rPr lang="en-US" dirty="0"/>
              <a:t>Backup - File Recovery</a:t>
            </a:r>
          </a:p>
        </p:txBody>
      </p:sp>
      <p:pic>
        <p:nvPicPr>
          <p:cNvPr id="8" name="Picture 7">
            <a:extLst>
              <a:ext uri="{FF2B5EF4-FFF2-40B4-BE49-F238E27FC236}">
                <a16:creationId xmlns:a16="http://schemas.microsoft.com/office/drawing/2014/main" id="{8106D9CA-5CED-43CD-B39D-344ADC89AD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3900" y="2759920"/>
            <a:ext cx="6018348" cy="2131219"/>
          </a:xfrm>
          <a:prstGeom prst="rect">
            <a:avLst/>
          </a:prstGeom>
          <a:solidFill>
            <a:schemeClr val="bg2"/>
          </a:solidFill>
        </p:spPr>
      </p:pic>
      <p:sp>
        <p:nvSpPr>
          <p:cNvPr id="9" name="Text Placeholder 2">
            <a:extLst>
              <a:ext uri="{FF2B5EF4-FFF2-40B4-BE49-F238E27FC236}">
                <a16:creationId xmlns:a16="http://schemas.microsoft.com/office/drawing/2014/main" id="{563B6133-672B-4934-8D81-94A3BAFC0D81}"/>
              </a:ext>
            </a:extLst>
          </p:cNvPr>
          <p:cNvSpPr>
            <a:spLocks noGrp="1"/>
          </p:cNvSpPr>
          <p:nvPr>
            <p:ph type="body" sz="quarter" idx="15"/>
          </p:nvPr>
        </p:nvSpPr>
        <p:spPr>
          <a:xfrm>
            <a:off x="267528" y="1473478"/>
            <a:ext cx="9611432" cy="4800633"/>
          </a:xfrm>
        </p:spPr>
        <p:txBody>
          <a:bodyPr/>
          <a:lstStyle/>
          <a:p>
            <a:pPr marL="571390" indent="-571390">
              <a:buFont typeface="Arial" panose="020B0604020202020204" pitchFamily="34" charset="0"/>
              <a:buChar char="•"/>
            </a:pPr>
            <a:r>
              <a:rPr lang="en-US"/>
              <a:t>Select Recovery point</a:t>
            </a:r>
          </a:p>
          <a:p>
            <a:pPr marL="571390" indent="-571390">
              <a:buFont typeface="Arial" panose="020B0604020202020204" pitchFamily="34" charset="0"/>
              <a:buChar char="•"/>
            </a:pPr>
            <a:endParaRPr lang="en-US"/>
          </a:p>
          <a:p>
            <a:pPr marL="571390" indent="-571390">
              <a:buFont typeface="Arial" panose="020B0604020202020204" pitchFamily="34" charset="0"/>
              <a:buChar char="•"/>
            </a:pPr>
            <a:r>
              <a:rPr lang="en-US"/>
              <a:t>Script generated</a:t>
            </a:r>
          </a:p>
          <a:p>
            <a:pPr marL="571390" indent="-571390">
              <a:buFont typeface="Arial" panose="020B0604020202020204" pitchFamily="34" charset="0"/>
              <a:buChar char="•"/>
            </a:pPr>
            <a:endParaRPr lang="en-US"/>
          </a:p>
          <a:p>
            <a:pPr marL="571390" indent="-571390">
              <a:buFont typeface="Arial" panose="020B0604020202020204" pitchFamily="34" charset="0"/>
              <a:buChar char="•"/>
            </a:pPr>
            <a:r>
              <a:rPr lang="en-US"/>
              <a:t>iSCSI Client verified</a:t>
            </a:r>
          </a:p>
          <a:p>
            <a:pPr marL="571390" indent="-571390">
              <a:buFont typeface="Arial" panose="020B0604020202020204" pitchFamily="34" charset="0"/>
              <a:buChar char="•"/>
            </a:pPr>
            <a:endParaRPr lang="en-US"/>
          </a:p>
          <a:p>
            <a:pPr marL="571390" indent="-571390">
              <a:buFont typeface="Arial" panose="020B0604020202020204" pitchFamily="34" charset="0"/>
              <a:buChar char="•"/>
            </a:pPr>
            <a:r>
              <a:rPr lang="en-US"/>
              <a:t>Automated Cleanup</a:t>
            </a:r>
          </a:p>
        </p:txBody>
      </p:sp>
    </p:spTree>
    <p:extLst>
      <p:ext uri="{BB962C8B-B14F-4D97-AF65-F5344CB8AC3E}">
        <p14:creationId xmlns:p14="http://schemas.microsoft.com/office/powerpoint/2010/main" val="34841312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TotalTime>
  <Words>1516</Words>
  <Application>Microsoft Office PowerPoint</Application>
  <PresentationFormat>Widescreen</PresentationFormat>
  <Paragraphs>251</Paragraphs>
  <Slides>11</Slides>
  <Notes>10</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11</vt:i4>
      </vt:variant>
    </vt:vector>
  </HeadingPairs>
  <TitlesOfParts>
    <vt:vector size="25" baseType="lpstr">
      <vt:lpstr>PMingLiU</vt:lpstr>
      <vt:lpstr>Arial</vt:lpstr>
      <vt:lpstr>Calibri</vt:lpstr>
      <vt:lpstr>Consolas</vt:lpstr>
      <vt:lpstr>Courier New</vt:lpstr>
      <vt:lpstr>Segoe UI</vt:lpstr>
      <vt:lpstr>Segoe UI Light</vt:lpstr>
      <vt:lpstr>Segoe UI Semibold</vt:lpstr>
      <vt:lpstr>Segoe UI Semilight</vt:lpstr>
      <vt:lpstr>Wingdings</vt:lpstr>
      <vt:lpstr>5-50113_Microsoft_Ready_Light_Template</vt:lpstr>
      <vt:lpstr>C+E Readiness Template</vt:lpstr>
      <vt:lpstr>Server and Cloud 2013</vt:lpstr>
      <vt:lpstr>think-cell Slide</vt:lpstr>
      <vt:lpstr>Backup of Azure VMs</vt:lpstr>
      <vt:lpstr>Azure Backup: A Quick Summary</vt:lpstr>
      <vt:lpstr>Cloud backup approach</vt:lpstr>
      <vt:lpstr>Protection of on-premises &amp; Azure VMs</vt:lpstr>
      <vt:lpstr>A Massive Ecosystem (this is just Backup)</vt:lpstr>
      <vt:lpstr>Backup Decision Tree</vt:lpstr>
      <vt:lpstr>Azure VM Backup Use Case</vt:lpstr>
      <vt:lpstr>Common limitations &amp; objections</vt:lpstr>
      <vt:lpstr>Backup - File Recovery</vt:lpstr>
      <vt:lpstr>Backup - Application Consistency</vt:lpstr>
      <vt:lpstr>Recent Updates Impacting Backup, Archive, &amp; DR</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Backup &amp; restore</dc:title>
  <dc:creator>Naveen Vasireddy</dc:creator>
  <cp:lastModifiedBy>Kirill Kotlyarenko</cp:lastModifiedBy>
  <cp:revision>5</cp:revision>
  <dcterms:created xsi:type="dcterms:W3CDTF">2018-06-01T22:41:57Z</dcterms:created>
  <dcterms:modified xsi:type="dcterms:W3CDTF">2018-06-05T05:29:10Z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2018-06-05T05:29:08.4800998Z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